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sldIdLst>
    <p:sldId id="256" r:id="rId5"/>
    <p:sldId id="258" r:id="rId6"/>
    <p:sldId id="264" r:id="rId7"/>
    <p:sldId id="266" r:id="rId8"/>
    <p:sldId id="344" r:id="rId9"/>
    <p:sldId id="345" r:id="rId10"/>
    <p:sldId id="360" r:id="rId11"/>
    <p:sldId id="361" r:id="rId12"/>
    <p:sldId id="362" r:id="rId13"/>
    <p:sldId id="354" r:id="rId14"/>
    <p:sldId id="351" r:id="rId15"/>
    <p:sldId id="353" r:id="rId16"/>
    <p:sldId id="352" r:id="rId17"/>
    <p:sldId id="349" r:id="rId18"/>
    <p:sldId id="357" r:id="rId19"/>
    <p:sldId id="350" r:id="rId20"/>
    <p:sldId id="356" r:id="rId21"/>
    <p:sldId id="340" r:id="rId22"/>
    <p:sldId id="341" r:id="rId23"/>
    <p:sldId id="343" r:id="rId24"/>
    <p:sldId id="342" r:id="rId25"/>
    <p:sldId id="339" r:id="rId26"/>
    <p:sldId id="336" r:id="rId27"/>
    <p:sldId id="348" r:id="rId28"/>
    <p:sldId id="346" r:id="rId29"/>
    <p:sldId id="363" r:id="rId30"/>
    <p:sldId id="338" r:id="rId31"/>
    <p:sldId id="347" r:id="rId32"/>
    <p:sldId id="359" r:id="rId33"/>
    <p:sldId id="358" r:id="rId34"/>
    <p:sldId id="33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ain Brighton" initials="IB" lastIdx="2" clrIdx="0">
    <p:extLst>
      <p:ext uri="{19B8F6BF-5375-455C-9EA6-DF929625EA0E}">
        <p15:presenceInfo xmlns:p15="http://schemas.microsoft.com/office/powerpoint/2012/main" userId="b3d0983ffd148f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5FA9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3" autoAdjust="0"/>
    <p:restoredTop sz="86182" autoAdjust="0"/>
  </p:normalViewPr>
  <p:slideViewPr>
    <p:cSldViewPr snapToGrid="0">
      <p:cViewPr varScale="1">
        <p:scale>
          <a:sx n="76" d="100"/>
          <a:sy n="76" d="100"/>
        </p:scale>
        <p:origin x="178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3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6-02T21:26:24.726" idx="2">
    <p:pos x="4590" y="1831"/>
    <p:text>MCS supported by XenDesktop with AWS - Azure?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48831159-9EB0-48EE-8DB6-B6BD78C58174}" type="datetimeFigureOut">
              <a:rPr lang="en-GB" smtClean="0"/>
              <a:pPr/>
              <a:t>23/09/2015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68C56A97-F4E8-458A-9171-9F3B4558406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3595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Overview: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What is DSC?, Why</a:t>
            </a:r>
            <a:r>
              <a:rPr lang="en-GB" baseline="0" dirty="0" smtClean="0"/>
              <a:t> use DSC?, Why wouldn’t you use DSC?!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9399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6627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53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DSC no longer required? DSC no longer relevant?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780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4679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7105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367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Declarative</a:t>
            </a:r>
            <a:r>
              <a:rPr lang="en-GB" baseline="0" dirty="0" smtClean="0"/>
              <a:t> = define expected behaviour, imperative = specify the implementation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297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Declarative</a:t>
            </a:r>
            <a:r>
              <a:rPr lang="en-GB" baseline="0" smtClean="0"/>
              <a:t> document -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0144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Declarative</a:t>
            </a:r>
            <a:r>
              <a:rPr lang="en-GB" baseline="0" smtClean="0"/>
              <a:t> document -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3224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Created</a:t>
            </a:r>
            <a:r>
              <a:rPr lang="en-GB" baseline="0" dirty="0" smtClean="0"/>
              <a:t> “XenDesktop Admins”, “XenDesktop Users” groups and “XDA” and “</a:t>
            </a:r>
            <a:r>
              <a:rPr lang="en-GB" baseline="0" dirty="0" smtClean="0"/>
              <a:t>XDU” </a:t>
            </a:r>
            <a:r>
              <a:rPr lang="en-GB" baseline="0" dirty="0" smtClean="0"/>
              <a:t>users accounts</a:t>
            </a:r>
            <a:endParaRPr lang="en-GB" dirty="0" smtClean="0"/>
          </a:p>
          <a:p>
            <a:r>
              <a:rPr lang="en-GB" dirty="0" smtClean="0"/>
              <a:t>* Pre-installed</a:t>
            </a:r>
            <a:r>
              <a:rPr lang="en-GB" baseline="0" dirty="0" smtClean="0"/>
              <a:t> in the interests of time, but are included in the composite resources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7108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Bundled License</a:t>
            </a:r>
            <a:r>
              <a:rPr lang="en-GB" baseline="0" dirty="0" smtClean="0"/>
              <a:t> server </a:t>
            </a:r>
            <a:r>
              <a:rPr lang="en-GB" dirty="0" smtClean="0"/>
              <a:t>version 10.0.0.14008</a:t>
            </a:r>
            <a:r>
              <a:rPr lang="en-GB" baseline="0" dirty="0" smtClean="0"/>
              <a:t> doesn’t work in an </a:t>
            </a:r>
            <a:r>
              <a:rPr lang="en-GB" baseline="0" dirty="0" smtClean="0"/>
              <a:t>unattended/LOCAL </a:t>
            </a:r>
            <a:r>
              <a:rPr lang="en-GB" baseline="0" dirty="0" smtClean="0"/>
              <a:t>SYSTEM install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0197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2564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205FA9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23/09/2015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374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05FA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23/09/2015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21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05FA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23/09/2015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703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05FA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>
            <a:lvl1pPr marL="360363" indent="-360363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lvl1pPr>
            <a:lvl2pPr marL="803275" indent="-346075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lvl2pPr>
            <a:lvl3pPr marL="1260475" indent="-346075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lvl3pPr>
            <a:lvl4pPr marL="1703388" indent="-331788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23/09/2015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219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05FA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23/09/2015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687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05FA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23/09/2015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003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205FA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23/09/2015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185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05FA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23/09/2015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168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23/09/2015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991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05FA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3200"/>
            </a:lvl1pPr>
            <a:lvl2pPr marL="685800" indent="-228600">
              <a:buFont typeface="Wingdings" panose="05000000000000000000" pitchFamily="2" charset="2"/>
              <a:buChar char="§"/>
              <a:defRPr sz="2800"/>
            </a:lvl2pPr>
            <a:lvl3pPr marL="1143000" indent="-228600">
              <a:buFont typeface="Wingdings" panose="05000000000000000000" pitchFamily="2" charset="2"/>
              <a:buChar char="§"/>
              <a:defRPr sz="2400"/>
            </a:lvl3pPr>
            <a:lvl4pPr marL="1600200" indent="-228600">
              <a:buFont typeface="Wingdings" panose="05000000000000000000" pitchFamily="2" charset="2"/>
              <a:buChar char="§"/>
              <a:defRPr sz="2000"/>
            </a:lvl4pPr>
            <a:lvl5pPr marL="2057400" indent="-228600">
              <a:buFont typeface="Wingdings" panose="05000000000000000000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23/09/2015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038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05FA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23/09/2015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534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F95AC25-0513-4D62-9822-ED98211A2BF5}" type="datetimeFigureOut">
              <a:rPr lang="en-GB" smtClean="0"/>
              <a:pPr/>
              <a:t>23/09/2015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3899E542-031E-4BF8-A968-13674526F3D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438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6.emf"/><Relationship Id="rId7" Type="http://schemas.openxmlformats.org/officeDocument/2006/relationships/image" Target="../media/image11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4290" y="1966425"/>
            <a:ext cx="9144000" cy="3027606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XenApp </a:t>
            </a: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with </a:t>
            </a:r>
            <a:r>
              <a:rPr lang="en-GB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PowerShell </a:t>
            </a:r>
            <a:r>
              <a:rPr lang="en-GB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Desired State Configuration</a:t>
            </a:r>
            <a:r>
              <a:rPr lang="en-GB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/>
            </a:r>
            <a:br>
              <a:rPr lang="en-GB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GB" sz="3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/>
            </a:r>
            <a:br>
              <a:rPr lang="en-GB" sz="3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sz="3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#DuCUG September 2015</a:t>
            </a:r>
            <a:endParaRPr lang="en-GB" dirty="0">
              <a:solidFill>
                <a:srgbClr val="205FA9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73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Requirements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Native</a:t>
            </a:r>
          </a:p>
          <a:p>
            <a:pPr lvl="1"/>
            <a:r>
              <a:rPr lang="en-GB" dirty="0" smtClean="0"/>
              <a:t>Little or no reliance on 3</a:t>
            </a:r>
            <a:r>
              <a:rPr lang="en-GB" baseline="30000" dirty="0" smtClean="0"/>
              <a:t>rd</a:t>
            </a:r>
            <a:r>
              <a:rPr lang="en-GB" dirty="0" smtClean="0"/>
              <a:t> party products</a:t>
            </a:r>
          </a:p>
          <a:p>
            <a:pPr lvl="1"/>
            <a:r>
              <a:rPr lang="en-GB" dirty="0" smtClean="0"/>
              <a:t>2008 R2+ (with WMF 4.0)</a:t>
            </a:r>
          </a:p>
          <a:p>
            <a:r>
              <a:rPr lang="en-GB" dirty="0" smtClean="0"/>
              <a:t>Hypervisor- and cloud-agnostic</a:t>
            </a:r>
          </a:p>
          <a:p>
            <a:pPr lvl="1"/>
            <a:r>
              <a:rPr lang="en-GB" dirty="0" smtClean="0"/>
              <a:t>Deploy locally, on premises or in the cloud</a:t>
            </a:r>
          </a:p>
          <a:p>
            <a:r>
              <a:rPr lang="en-GB" dirty="0" smtClean="0"/>
              <a:t>Use cases</a:t>
            </a:r>
          </a:p>
          <a:p>
            <a:pPr lvl="1"/>
            <a:r>
              <a:rPr lang="en-GB" dirty="0" smtClean="0"/>
              <a:t>Local and/or cloud training environments</a:t>
            </a:r>
          </a:p>
          <a:p>
            <a:pPr lvl="1"/>
            <a:r>
              <a:rPr lang="en-GB" dirty="0" smtClean="0"/>
              <a:t>Local and/or cloud development environments</a:t>
            </a:r>
          </a:p>
          <a:p>
            <a:pPr lvl="1"/>
            <a:r>
              <a:rPr lang="en-GB" dirty="0"/>
              <a:t>Local and/or </a:t>
            </a:r>
            <a:r>
              <a:rPr lang="en-GB" dirty="0" smtClean="0"/>
              <a:t>cloud test environments</a:t>
            </a:r>
            <a:endParaRPr lang="en-GB" dirty="0"/>
          </a:p>
          <a:p>
            <a:pPr lvl="1"/>
            <a:r>
              <a:rPr lang="en-GB" dirty="0" smtClean="0"/>
              <a:t>Local and/or cloud RES Showcase environments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465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Microsoft RDS DSC Resources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 err="1" smtClean="0"/>
              <a:t>xRemoteDesktopSessionHost</a:t>
            </a:r>
            <a:endParaRPr lang="en-GB" b="1" dirty="0" smtClean="0"/>
          </a:p>
          <a:p>
            <a:pPr lvl="1"/>
            <a:r>
              <a:rPr lang="en-GB" dirty="0" err="1" smtClean="0"/>
              <a:t>xRDSessionDeployment</a:t>
            </a:r>
            <a:r>
              <a:rPr lang="en-GB" dirty="0" smtClean="0"/>
              <a:t>, </a:t>
            </a:r>
            <a:r>
              <a:rPr lang="en-GB" dirty="0" err="1" smtClean="0"/>
              <a:t>xRDSessionCollection</a:t>
            </a:r>
            <a:r>
              <a:rPr lang="en-GB" dirty="0" smtClean="0"/>
              <a:t>, </a:t>
            </a:r>
            <a:r>
              <a:rPr lang="en-GB" dirty="0" err="1" smtClean="0"/>
              <a:t>xRDSessionCollectionConfiguration</a:t>
            </a:r>
            <a:r>
              <a:rPr lang="en-GB" dirty="0"/>
              <a:t> </a:t>
            </a:r>
            <a:r>
              <a:rPr lang="en-GB" dirty="0" smtClean="0"/>
              <a:t>and </a:t>
            </a:r>
            <a:r>
              <a:rPr lang="en-GB" dirty="0" err="1" smtClean="0"/>
              <a:t>xRDRemoteApp</a:t>
            </a:r>
            <a:endParaRPr lang="en-GB" dirty="0" smtClean="0"/>
          </a:p>
          <a:p>
            <a:pPr lvl="1"/>
            <a:r>
              <a:rPr lang="en-GB" dirty="0"/>
              <a:t>Now open </a:t>
            </a:r>
            <a:r>
              <a:rPr lang="en-GB" dirty="0" smtClean="0"/>
              <a:t>source!</a:t>
            </a:r>
            <a:endParaRPr lang="en-GB" dirty="0"/>
          </a:p>
          <a:p>
            <a:pPr lvl="1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https://github.com/PowerShell/xRemoteDesktopSessionHost</a:t>
            </a:r>
          </a:p>
          <a:p>
            <a:r>
              <a:rPr lang="en-GB" b="1" dirty="0" err="1" smtClean="0"/>
              <a:t>cRemoteDesktopServices</a:t>
            </a:r>
            <a:endParaRPr lang="en-GB" b="1" dirty="0" smtClean="0"/>
          </a:p>
          <a:p>
            <a:pPr lvl="1"/>
            <a:r>
              <a:rPr lang="en-GB" dirty="0"/>
              <a:t>Open </a:t>
            </a:r>
            <a:r>
              <a:rPr lang="en-GB" dirty="0" smtClean="0"/>
              <a:t>source community resource created by Nicholas </a:t>
            </a:r>
            <a:r>
              <a:rPr lang="en-GB" dirty="0" err="1" smtClean="0"/>
              <a:t>Dille</a:t>
            </a:r>
            <a:endParaRPr lang="en-GB" dirty="0" smtClean="0"/>
          </a:p>
          <a:p>
            <a:pPr lvl="1"/>
            <a:r>
              <a:rPr lang="en-GB" dirty="0" err="1" smtClean="0"/>
              <a:t>cRDSessionHost</a:t>
            </a:r>
            <a:r>
              <a:rPr lang="en-GB" dirty="0" smtClean="0"/>
              <a:t>, </a:t>
            </a:r>
            <a:r>
              <a:rPr lang="en-GB" dirty="0" err="1" smtClean="0"/>
              <a:t>cRDWebAccessHost</a:t>
            </a:r>
            <a:r>
              <a:rPr lang="en-GB" dirty="0" smtClean="0"/>
              <a:t>, </a:t>
            </a:r>
            <a:r>
              <a:rPr lang="en-GB" dirty="0" err="1" smtClean="0"/>
              <a:t>cRDSessionDeployment</a:t>
            </a:r>
            <a:endParaRPr lang="en-GB" dirty="0" smtClean="0"/>
          </a:p>
          <a:p>
            <a:pPr lvl="1"/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https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://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github.com/nicholasdille/DSCResources</a:t>
            </a:r>
          </a:p>
          <a:p>
            <a:pPr lvl="1"/>
            <a:r>
              <a:rPr lang="en-GB" dirty="0" smtClean="0"/>
              <a:t>Requires WMF 5.0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01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Citrix XenDesktop DSC Resources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 smtClean="0"/>
              <a:t>CitrixXenDesktop</a:t>
            </a:r>
            <a:endParaRPr lang="en-GB" b="1" dirty="0" smtClean="0"/>
          </a:p>
          <a:p>
            <a:pPr lvl="1"/>
            <a:r>
              <a:rPr lang="en-GB" dirty="0" err="1" smtClean="0"/>
              <a:t>Citrix_XenDesktopRole</a:t>
            </a:r>
            <a:endParaRPr lang="en-GB" dirty="0" smtClean="0"/>
          </a:p>
          <a:p>
            <a:pPr lvl="1"/>
            <a:r>
              <a:rPr lang="en-GB" dirty="0" smtClean="0"/>
              <a:t>Released by Citrix Labs (Brian </a:t>
            </a:r>
            <a:r>
              <a:rPr lang="en-GB" dirty="0" err="1" smtClean="0"/>
              <a:t>Ehlert</a:t>
            </a:r>
            <a:r>
              <a:rPr lang="en-GB" dirty="0" smtClean="0"/>
              <a:t>)</a:t>
            </a:r>
          </a:p>
          <a:p>
            <a:pPr lvl="1"/>
            <a:r>
              <a:rPr lang="en-GB" b="1" dirty="0" smtClean="0"/>
              <a:t>Now Open Source!</a:t>
            </a:r>
          </a:p>
          <a:p>
            <a:pPr lvl="1"/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https://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github.com//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brianehlert/DSC</a:t>
            </a:r>
          </a:p>
          <a:p>
            <a:pPr lvl="1"/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http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://blogs.citrix.com/2014/09/18/what-is-desired-state-configuration/</a:t>
            </a:r>
          </a:p>
          <a:p>
            <a:pPr lvl="1"/>
            <a:endParaRPr lang="en-GB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04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4143" y="2834005"/>
            <a:ext cx="9925594" cy="1325563"/>
          </a:xfrm>
        </p:spPr>
        <p:txBody>
          <a:bodyPr>
            <a:normAutofit/>
          </a:bodyPr>
          <a:lstStyle/>
          <a:p>
            <a:pPr algn="r"/>
            <a:r>
              <a:rPr lang="en-GB" sz="80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…to the Bat cave!</a:t>
            </a:r>
            <a:endParaRPr lang="en-GB" sz="80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94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@$!#!?%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Delivery Controller = 614 </a:t>
            </a:r>
            <a:r>
              <a:rPr lang="en-GB" dirty="0" err="1" smtClean="0"/>
              <a:t>cmdlets</a:t>
            </a:r>
            <a:endParaRPr lang="en-GB" dirty="0" smtClean="0"/>
          </a:p>
          <a:p>
            <a:r>
              <a:rPr lang="en-GB" dirty="0" smtClean="0"/>
              <a:t>Storefront = 106 </a:t>
            </a:r>
            <a:r>
              <a:rPr lang="en-GB" dirty="0" err="1" smtClean="0"/>
              <a:t>cmdlets</a:t>
            </a:r>
            <a:endParaRPr lang="en-GB" dirty="0" smtClean="0"/>
          </a:p>
          <a:p>
            <a:r>
              <a:rPr lang="en-GB" dirty="0" smtClean="0"/>
              <a:t>XenDesktop </a:t>
            </a:r>
            <a:r>
              <a:rPr lang="en-GB" dirty="0" err="1" smtClean="0"/>
              <a:t>cmdlets</a:t>
            </a:r>
            <a:endParaRPr lang="en-GB" dirty="0" smtClean="0"/>
          </a:p>
          <a:p>
            <a:pPr lvl="1"/>
            <a:r>
              <a:rPr lang="en-GB" b="1" dirty="0" smtClean="0"/>
              <a:t>Have</a:t>
            </a:r>
            <a:r>
              <a:rPr lang="en-GB" dirty="0" smtClean="0"/>
              <a:t> to run with a domain account</a:t>
            </a:r>
          </a:p>
          <a:p>
            <a:pPr lvl="1"/>
            <a:r>
              <a:rPr lang="en-GB" b="1" dirty="0"/>
              <a:t>No</a:t>
            </a:r>
            <a:r>
              <a:rPr lang="en-GB" dirty="0"/>
              <a:t> </a:t>
            </a:r>
            <a:r>
              <a:rPr lang="en-GB" i="1" dirty="0"/>
              <a:t>–Credential</a:t>
            </a:r>
            <a:r>
              <a:rPr lang="en-GB" dirty="0"/>
              <a:t> parameter on </a:t>
            </a:r>
            <a:r>
              <a:rPr lang="en-GB" dirty="0" smtClean="0"/>
              <a:t>(any) Citrix </a:t>
            </a:r>
            <a:r>
              <a:rPr lang="en-GB" dirty="0"/>
              <a:t>XenDesktop </a:t>
            </a:r>
            <a:r>
              <a:rPr lang="en-GB" dirty="0" err="1"/>
              <a:t>cmdlets</a:t>
            </a:r>
            <a:endParaRPr lang="en-GB" dirty="0"/>
          </a:p>
          <a:p>
            <a:pPr lvl="1"/>
            <a:r>
              <a:rPr lang="en-GB" b="1" dirty="0" smtClean="0"/>
              <a:t>No</a:t>
            </a:r>
            <a:r>
              <a:rPr lang="en-GB" dirty="0" smtClean="0"/>
              <a:t> </a:t>
            </a:r>
            <a:r>
              <a:rPr lang="en-GB" i="1" dirty="0" smtClean="0"/>
              <a:t>–Credential </a:t>
            </a:r>
            <a:r>
              <a:rPr lang="en-GB" dirty="0" smtClean="0"/>
              <a:t>parameter on Invoke-Command -</a:t>
            </a:r>
            <a:r>
              <a:rPr lang="en-GB" dirty="0" err="1" smtClean="0"/>
              <a:t>ScriptBlock</a:t>
            </a:r>
            <a:endParaRPr lang="en-GB" dirty="0" smtClean="0"/>
          </a:p>
          <a:p>
            <a:pPr lvl="1"/>
            <a:r>
              <a:rPr lang="en-GB" dirty="0"/>
              <a:t>DSC runs as </a:t>
            </a:r>
            <a:r>
              <a:rPr lang="en-GB" b="1" dirty="0"/>
              <a:t>LOCALSYSTEM</a:t>
            </a:r>
          </a:p>
          <a:p>
            <a:pPr lvl="1"/>
            <a:r>
              <a:rPr lang="en-GB" dirty="0" smtClean="0"/>
              <a:t>LOCAL SYSTEM </a:t>
            </a:r>
            <a:r>
              <a:rPr lang="en-GB" b="1" dirty="0" smtClean="0"/>
              <a:t>cannot</a:t>
            </a:r>
            <a:r>
              <a:rPr lang="en-GB" dirty="0" smtClean="0"/>
              <a:t> impersonate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883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29890" y="1393077"/>
            <a:ext cx="7058009" cy="2199701"/>
          </a:xfrm>
        </p:spPr>
        <p:txBody>
          <a:bodyPr>
            <a:noAutofit/>
          </a:bodyPr>
          <a:lstStyle/>
          <a:p>
            <a:pPr algn="ctr"/>
            <a:r>
              <a:rPr lang="en-GB" sz="13800" dirty="0" smtClean="0"/>
              <a:t>Think big</a:t>
            </a:r>
            <a:endParaRPr lang="en-GB" sz="13800" i="1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3478467" y="4073817"/>
            <a:ext cx="4776392" cy="12337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205FA9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GB" sz="8000" dirty="0" smtClean="0"/>
              <a:t/>
            </a:r>
            <a:br>
              <a:rPr lang="en-GB" sz="8000" dirty="0" smtClean="0"/>
            </a:br>
            <a:r>
              <a:rPr lang="en-GB" sz="7200" b="1" dirty="0" smtClean="0"/>
              <a:t/>
            </a:r>
            <a:br>
              <a:rPr lang="en-GB" sz="7200" b="1" dirty="0" smtClean="0"/>
            </a:br>
            <a:r>
              <a:rPr lang="en-GB" sz="8000" i="1" dirty="0" smtClean="0"/>
              <a:t>Move fast</a:t>
            </a:r>
            <a:endParaRPr lang="en-GB" sz="8000" i="1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4897808" y="3293502"/>
            <a:ext cx="3728399" cy="9804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205FA9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GB" b="1" dirty="0" smtClean="0"/>
              <a:t>Start small</a:t>
            </a:r>
            <a:endParaRPr lang="en-GB" sz="6600" b="1" dirty="0"/>
          </a:p>
        </p:txBody>
      </p:sp>
    </p:spTree>
    <p:extLst>
      <p:ext uri="{BB962C8B-B14F-4D97-AF65-F5344CB8AC3E}">
        <p14:creationId xmlns:p14="http://schemas.microsoft.com/office/powerpoint/2010/main" val="2661634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483"/>
            <a:ext cx="12192000" cy="6866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3" y="284694"/>
            <a:ext cx="7586546" cy="1024481"/>
          </a:xfrm>
        </p:spPr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Citrix and </a:t>
            </a:r>
            <a:r>
              <a:rPr lang="en-GB" b="1" dirty="0" err="1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Powershell</a:t>
            </a:r>
            <a:endParaRPr lang="en-GB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55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XenDesktop </a:t>
            </a:r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Open source</a:t>
            </a:r>
            <a:r>
              <a:rPr lang="en-GB" dirty="0" smtClean="0"/>
              <a:t>!</a:t>
            </a:r>
          </a:p>
          <a:p>
            <a:pPr lvl="1"/>
            <a:r>
              <a:rPr lang="en-GB" dirty="0" smtClean="0"/>
              <a:t>Released at E2E June 2015</a:t>
            </a:r>
            <a:endParaRPr lang="en-GB" dirty="0" smtClean="0"/>
          </a:p>
          <a:p>
            <a:r>
              <a:rPr lang="en-GB" dirty="0" smtClean="0"/>
              <a:t>CitrixXenDesktop7</a:t>
            </a:r>
          </a:p>
          <a:p>
            <a:pPr lvl="1"/>
            <a:r>
              <a:rPr lang="en-GB" dirty="0" smtClean="0"/>
              <a:t>16 x new targeted DSC resources</a:t>
            </a:r>
          </a:p>
          <a:p>
            <a:pPr lvl="1"/>
            <a:r>
              <a:rPr lang="en-GB" b="1" dirty="0" smtClean="0"/>
              <a:t>Should</a:t>
            </a:r>
            <a:r>
              <a:rPr lang="en-GB" dirty="0" smtClean="0"/>
              <a:t>* work on XenDesktop 7.0 upwards</a:t>
            </a:r>
          </a:p>
          <a:p>
            <a:pPr lvl="1"/>
            <a:r>
              <a:rPr lang="en-GB" b="1" dirty="0" smtClean="0"/>
              <a:t>Should</a:t>
            </a:r>
            <a:r>
              <a:rPr lang="en-GB" dirty="0" smtClean="0"/>
              <a:t>* be </a:t>
            </a:r>
            <a:r>
              <a:rPr lang="en-GB" dirty="0" smtClean="0"/>
              <a:t>WMF 5.0/DSC </a:t>
            </a:r>
            <a:r>
              <a:rPr lang="en-GB" dirty="0" smtClean="0"/>
              <a:t>2.0 compatible</a:t>
            </a:r>
          </a:p>
          <a:p>
            <a:pPr lvl="1"/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https://github.com/VirtualEngine/CitrixXenDesktop7</a:t>
            </a:r>
          </a:p>
          <a:p>
            <a:r>
              <a:rPr lang="en-GB" dirty="0" smtClean="0"/>
              <a:t>CitrixXenDesktop7Lab</a:t>
            </a:r>
          </a:p>
          <a:p>
            <a:pPr lvl="1"/>
            <a:r>
              <a:rPr lang="en-GB" dirty="0" smtClean="0"/>
              <a:t>8 x new composite DSC resources</a:t>
            </a:r>
          </a:p>
          <a:p>
            <a:pPr lvl="1"/>
            <a:r>
              <a:rPr lang="en-GB" dirty="0" smtClean="0"/>
              <a:t>Hides </a:t>
            </a:r>
            <a:r>
              <a:rPr lang="en-GB" dirty="0" smtClean="0"/>
              <a:t>the </a:t>
            </a:r>
            <a:r>
              <a:rPr lang="en-GB" dirty="0" smtClean="0"/>
              <a:t>complexity of </a:t>
            </a:r>
            <a:r>
              <a:rPr lang="en-GB" dirty="0" smtClean="0"/>
              <a:t>CitrixXenDesktop7 resources</a:t>
            </a:r>
            <a:endParaRPr lang="en-GB" dirty="0" smtClean="0"/>
          </a:p>
          <a:p>
            <a:pPr lvl="1"/>
            <a:r>
              <a:rPr lang="en-GB" dirty="0" smtClean="0"/>
              <a:t>Requires </a:t>
            </a:r>
            <a:r>
              <a:rPr lang="en-GB" dirty="0" err="1" smtClean="0"/>
              <a:t>xCredSSP</a:t>
            </a:r>
            <a:r>
              <a:rPr lang="en-GB" dirty="0" smtClean="0"/>
              <a:t>, </a:t>
            </a:r>
            <a:r>
              <a:rPr lang="en-GB" dirty="0" err="1" smtClean="0"/>
              <a:t>xWebAdministration</a:t>
            </a:r>
            <a:r>
              <a:rPr lang="en-GB" dirty="0" smtClean="0"/>
              <a:t> and </a:t>
            </a:r>
            <a:r>
              <a:rPr lang="en-GB" dirty="0" err="1" smtClean="0"/>
              <a:t>cPfxCertificate</a:t>
            </a:r>
            <a:endParaRPr lang="en-GB" dirty="0" smtClean="0"/>
          </a:p>
          <a:p>
            <a:pPr lvl="1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https://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github.com/VirtualEngine/CitrixXenDesktop7Lab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58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Partial Deployment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90688"/>
            <a:ext cx="86868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7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Pre-Installation Tasks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Hyper-V Host</a:t>
            </a:r>
          </a:p>
          <a:p>
            <a:pPr lvl="1"/>
            <a:r>
              <a:rPr lang="en-GB" dirty="0" smtClean="0"/>
              <a:t>Created an anonymous file share</a:t>
            </a:r>
          </a:p>
          <a:p>
            <a:pPr lvl="2"/>
            <a:r>
              <a:rPr lang="en-GB" dirty="0" smtClean="0"/>
              <a:t>LCM runs under LOCALSYSTEM context</a:t>
            </a:r>
          </a:p>
          <a:p>
            <a:pPr lvl="1"/>
            <a:r>
              <a:rPr lang="en-GB" dirty="0"/>
              <a:t>Downloaded, extracted and shared XenDesktop </a:t>
            </a:r>
            <a:r>
              <a:rPr lang="en-GB" dirty="0" smtClean="0"/>
              <a:t>ISO</a:t>
            </a:r>
          </a:p>
          <a:p>
            <a:pPr lvl="2"/>
            <a:r>
              <a:rPr lang="en-GB" dirty="0"/>
              <a:t>Updated to License server version 11.12.1</a:t>
            </a:r>
          </a:p>
          <a:p>
            <a:pPr lvl="1"/>
            <a:r>
              <a:rPr lang="en-GB" dirty="0" smtClean="0"/>
              <a:t>Downloaded </a:t>
            </a:r>
            <a:r>
              <a:rPr lang="en-GB" dirty="0"/>
              <a:t>and shared Citrix XenDesktop license file</a:t>
            </a:r>
          </a:p>
          <a:p>
            <a:r>
              <a:rPr lang="en-GB" dirty="0" smtClean="0"/>
              <a:t>All VMs</a:t>
            </a:r>
          </a:p>
          <a:p>
            <a:pPr lvl="1"/>
            <a:r>
              <a:rPr lang="en-GB" dirty="0" smtClean="0"/>
              <a:t>Fully patched (including KB2883200 </a:t>
            </a:r>
            <a:r>
              <a:rPr lang="en-GB" dirty="0"/>
              <a:t>and </a:t>
            </a:r>
            <a:r>
              <a:rPr lang="en-GB" dirty="0" smtClean="0"/>
              <a:t>KB3000850)</a:t>
            </a:r>
          </a:p>
          <a:p>
            <a:pPr lvl="1"/>
            <a:r>
              <a:rPr lang="en-GB" dirty="0" smtClean="0"/>
              <a:t>Installed required DSC resources</a:t>
            </a:r>
          </a:p>
          <a:p>
            <a:pPr lvl="1"/>
            <a:r>
              <a:rPr lang="en-GB" dirty="0" smtClean="0"/>
              <a:t>Installed self-signed public root CA certificate</a:t>
            </a:r>
          </a:p>
          <a:p>
            <a:pPr lvl="1"/>
            <a:r>
              <a:rPr lang="en-GB" dirty="0" smtClean="0"/>
              <a:t>Installed self-signed Client certificate (with private key)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254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 err="1" smtClean="0"/>
              <a:t>Er</a:t>
            </a:r>
            <a:r>
              <a:rPr lang="en-GB" dirty="0" smtClean="0"/>
              <a:t>? You desire what?!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 smtClean="0"/>
              <a:t>Microsoft RDS and DSC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 smtClean="0"/>
              <a:t>Citrix XenDesktop and DSC</a:t>
            </a:r>
          </a:p>
          <a:p>
            <a:r>
              <a:rPr lang="en-GB" dirty="0" smtClean="0"/>
              <a:t>Demo time!</a:t>
            </a:r>
          </a:p>
          <a:p>
            <a:r>
              <a:rPr lang="en-GB" dirty="0" smtClean="0"/>
              <a:t>Wrap up</a:t>
            </a:r>
          </a:p>
          <a:p>
            <a:r>
              <a:rPr lang="en-GB" dirty="0" smtClean="0"/>
              <a:t>Questions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lvl="1"/>
            <a:endParaRPr lang="en-GB" dirty="0" smtClean="0"/>
          </a:p>
          <a:p>
            <a:pPr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336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Pre-Installation Tasks Cont.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DUCUG-</a:t>
            </a:r>
            <a:r>
              <a:rPr lang="en-GB" dirty="0" smtClean="0"/>
              <a:t>DC01</a:t>
            </a:r>
            <a:endParaRPr lang="en-GB" dirty="0" smtClean="0"/>
          </a:p>
          <a:p>
            <a:pPr lvl="1"/>
            <a:r>
              <a:rPr lang="en-GB" dirty="0" smtClean="0"/>
              <a:t>Installed Active Directory and DNS</a:t>
            </a:r>
          </a:p>
          <a:p>
            <a:pPr lvl="2"/>
            <a:r>
              <a:rPr lang="en-GB" dirty="0" smtClean="0"/>
              <a:t>CNAME created for ‘</a:t>
            </a:r>
            <a:r>
              <a:rPr lang="en-GB" dirty="0" err="1" smtClean="0"/>
              <a:t>storefront.testlab.local</a:t>
            </a:r>
            <a:r>
              <a:rPr lang="en-GB" dirty="0" smtClean="0"/>
              <a:t>’</a:t>
            </a:r>
          </a:p>
          <a:p>
            <a:pPr lvl="1"/>
            <a:r>
              <a:rPr lang="en-GB" dirty="0" smtClean="0"/>
              <a:t>Created XenDesktop user accounts/groups</a:t>
            </a:r>
          </a:p>
          <a:p>
            <a:pPr lvl="2"/>
            <a:r>
              <a:rPr lang="en-GB" dirty="0" smtClean="0"/>
              <a:t>‘TESTLAB\XDA’ account is local administrator on all servers</a:t>
            </a:r>
          </a:p>
          <a:p>
            <a:r>
              <a:rPr lang="en-GB" dirty="0"/>
              <a:t>DUCUG-DB01</a:t>
            </a:r>
            <a:endParaRPr lang="en-GB" dirty="0" smtClean="0"/>
          </a:p>
          <a:p>
            <a:pPr lvl="1"/>
            <a:r>
              <a:rPr lang="en-GB" dirty="0" smtClean="0"/>
              <a:t>Installed SQL 2012 Express</a:t>
            </a:r>
          </a:p>
          <a:p>
            <a:r>
              <a:rPr lang="en-GB" dirty="0" smtClean="0"/>
              <a:t>DUCUG-SF01</a:t>
            </a:r>
            <a:endParaRPr lang="en-GB" dirty="0" smtClean="0"/>
          </a:p>
          <a:p>
            <a:pPr lvl="1"/>
            <a:r>
              <a:rPr lang="en-GB" dirty="0" smtClean="0"/>
              <a:t>Installed Internet Information Services role features*</a:t>
            </a:r>
          </a:p>
          <a:p>
            <a:r>
              <a:rPr lang="en-GB" dirty="0"/>
              <a:t>DUCUG-SH01 </a:t>
            </a:r>
            <a:r>
              <a:rPr lang="en-GB" dirty="0" smtClean="0"/>
              <a:t>/ </a:t>
            </a:r>
            <a:r>
              <a:rPr lang="en-GB" dirty="0"/>
              <a:t>DUCUG-SH02</a:t>
            </a:r>
            <a:endParaRPr lang="en-GB" dirty="0" smtClean="0"/>
          </a:p>
          <a:p>
            <a:pPr lvl="1"/>
            <a:r>
              <a:rPr lang="en-GB" dirty="0" smtClean="0"/>
              <a:t>Installed Desktop Experience and Remote Assistance*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999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Complete Deployment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90688"/>
            <a:ext cx="86868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7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Prerequisites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Certificate(s)</a:t>
            </a:r>
          </a:p>
          <a:p>
            <a:pPr lvl="1"/>
            <a:r>
              <a:rPr lang="en-GB" dirty="0" smtClean="0"/>
              <a:t>For DSC credential encryption</a:t>
            </a:r>
          </a:p>
          <a:p>
            <a:r>
              <a:rPr lang="en-GB" dirty="0" smtClean="0"/>
              <a:t>DSC Resources</a:t>
            </a:r>
          </a:p>
          <a:p>
            <a:pPr lvl="1"/>
            <a:r>
              <a:rPr lang="en-GB" dirty="0" smtClean="0"/>
              <a:t>Microsoft resources now open-source – 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https://github.com/powershell</a:t>
            </a:r>
          </a:p>
          <a:p>
            <a:pPr lvl="1"/>
            <a:r>
              <a:rPr lang="en-GB" dirty="0" smtClean="0"/>
              <a:t>Powershell.org resources – 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https://github.com/powershellorg</a:t>
            </a:r>
          </a:p>
          <a:p>
            <a:r>
              <a:rPr lang="en-GB" dirty="0" smtClean="0"/>
              <a:t>Citrix XenDesktop media</a:t>
            </a:r>
          </a:p>
          <a:p>
            <a:pPr lvl="1"/>
            <a:r>
              <a:rPr lang="en-GB" dirty="0" smtClean="0"/>
              <a:t>Updated to License server version 11.12.1</a:t>
            </a:r>
          </a:p>
          <a:p>
            <a:r>
              <a:rPr lang="en-GB" dirty="0" smtClean="0"/>
              <a:t>Citrix XenDesktop license*</a:t>
            </a:r>
          </a:p>
        </p:txBody>
      </p:sp>
    </p:spTree>
    <p:extLst>
      <p:ext uri="{BB962C8B-B14F-4D97-AF65-F5344CB8AC3E}">
        <p14:creationId xmlns:p14="http://schemas.microsoft.com/office/powerpoint/2010/main" val="151108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Prerequisites Cont.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KB2883200</a:t>
            </a:r>
          </a:p>
          <a:p>
            <a:pPr lvl="1"/>
            <a:r>
              <a:rPr lang="en-GB" dirty="0" smtClean="0"/>
              <a:t>%</a:t>
            </a:r>
            <a:r>
              <a:rPr lang="en-GB" dirty="0" err="1"/>
              <a:t>ProgramFiles</a:t>
            </a:r>
            <a:r>
              <a:rPr lang="en-GB" dirty="0" smtClean="0"/>
              <a:t>%\</a:t>
            </a:r>
            <a:r>
              <a:rPr lang="en-GB" dirty="0" err="1" smtClean="0"/>
              <a:t>WindowsPowershell</a:t>
            </a:r>
            <a:r>
              <a:rPr lang="en-GB" dirty="0" smtClean="0"/>
              <a:t>\Modules</a:t>
            </a:r>
          </a:p>
          <a:p>
            <a:r>
              <a:rPr lang="en-GB" dirty="0" smtClean="0"/>
              <a:t>KB3000850</a:t>
            </a:r>
          </a:p>
          <a:p>
            <a:pPr lvl="1"/>
            <a:r>
              <a:rPr lang="en-GB" dirty="0" smtClean="0"/>
              <a:t>Start-</a:t>
            </a:r>
            <a:r>
              <a:rPr lang="en-GB" dirty="0" err="1" smtClean="0"/>
              <a:t>DSCConfiguration</a:t>
            </a:r>
            <a:r>
              <a:rPr lang="en-GB" dirty="0" smtClean="0"/>
              <a:t> –</a:t>
            </a:r>
            <a:r>
              <a:rPr lang="en-GB" dirty="0" err="1" smtClean="0"/>
              <a:t>UseExisting</a:t>
            </a:r>
            <a:endParaRPr lang="en-GB" dirty="0" smtClean="0"/>
          </a:p>
          <a:p>
            <a:pPr lvl="1"/>
            <a:r>
              <a:rPr lang="en-GB" dirty="0" smtClean="0"/>
              <a:t>Stop-</a:t>
            </a:r>
            <a:r>
              <a:rPr lang="en-GB" dirty="0" err="1" smtClean="0"/>
              <a:t>DSCConfiguration</a:t>
            </a:r>
            <a:endParaRPr lang="en-GB" dirty="0" smtClean="0"/>
          </a:p>
          <a:p>
            <a:pPr lvl="1"/>
            <a:r>
              <a:rPr lang="en-GB" dirty="0" smtClean="0"/>
              <a:t>Remove-</a:t>
            </a:r>
            <a:r>
              <a:rPr lang="en-GB" dirty="0" err="1" smtClean="0"/>
              <a:t>DSCConfigurationDocument</a:t>
            </a:r>
            <a:endParaRPr lang="en-GB" dirty="0" smtClean="0"/>
          </a:p>
          <a:p>
            <a:pPr lvl="1"/>
            <a:r>
              <a:rPr lang="en-GB" dirty="0" smtClean="0"/>
              <a:t>Update-</a:t>
            </a:r>
            <a:r>
              <a:rPr lang="en-GB" dirty="0" err="1" smtClean="0"/>
              <a:t>DSCConfiguration</a:t>
            </a:r>
            <a:endParaRPr lang="en-GB" dirty="0" smtClean="0"/>
          </a:p>
          <a:p>
            <a:pPr lvl="1"/>
            <a:r>
              <a:rPr lang="en-GB" dirty="0" smtClean="0"/>
              <a:t>DependsOn</a:t>
            </a:r>
          </a:p>
        </p:txBody>
      </p:sp>
    </p:spTree>
    <p:extLst>
      <p:ext uri="{BB962C8B-B14F-4D97-AF65-F5344CB8AC3E}">
        <p14:creationId xmlns:p14="http://schemas.microsoft.com/office/powerpoint/2010/main" val="250848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90547" y="2564780"/>
            <a:ext cx="9144000" cy="1580801"/>
          </a:xfrm>
        </p:spPr>
        <p:txBody>
          <a:bodyPr anchor="ctr">
            <a:normAutofit fontScale="90000"/>
          </a:bodyPr>
          <a:lstStyle/>
          <a:p>
            <a:r>
              <a:rPr lang="en-GB" sz="12800" b="1" dirty="0">
                <a:sym typeface="Wingdings" panose="05000000000000000000" pitchFamily="2" charset="2"/>
              </a:rPr>
              <a:t></a:t>
            </a: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>Pray</a:t>
            </a:r>
            <a:r>
              <a:rPr lang="en-GB" dirty="0" smtClean="0"/>
              <a:t> to the</a:t>
            </a:r>
            <a:br>
              <a:rPr lang="en-GB" dirty="0" smtClean="0"/>
            </a:br>
            <a:r>
              <a:rPr lang="en-GB" dirty="0" smtClean="0"/>
              <a:t>demo </a:t>
            </a:r>
            <a:r>
              <a:rPr lang="en-GB" b="1" dirty="0" smtClean="0"/>
              <a:t>Gods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0297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Why/When Not to Use DSC?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Disruptive </a:t>
            </a:r>
            <a:r>
              <a:rPr lang="en-GB" sz="3200" b="1" dirty="0" smtClean="0"/>
              <a:t>operational</a:t>
            </a:r>
            <a:r>
              <a:rPr lang="en-GB" dirty="0" smtClean="0"/>
              <a:t> change</a:t>
            </a:r>
          </a:p>
          <a:p>
            <a:pPr lvl="1"/>
            <a:r>
              <a:rPr lang="en-GB" dirty="0" smtClean="0"/>
              <a:t>Cloud management technologies are </a:t>
            </a:r>
            <a:r>
              <a:rPr lang="en-GB" dirty="0" smtClean="0"/>
              <a:t>disruptive</a:t>
            </a:r>
            <a:endParaRPr lang="en-GB" dirty="0" smtClean="0"/>
          </a:p>
          <a:p>
            <a:r>
              <a:rPr lang="en-GB" dirty="0" smtClean="0"/>
              <a:t>DSC != Infrastructure as code</a:t>
            </a:r>
          </a:p>
          <a:p>
            <a:pPr lvl="1"/>
            <a:r>
              <a:rPr lang="en-GB" dirty="0" smtClean="0"/>
              <a:t>Requires additional orchestration</a:t>
            </a:r>
          </a:p>
          <a:p>
            <a:pPr lvl="2"/>
            <a:r>
              <a:rPr lang="en-GB" dirty="0" smtClean="0"/>
              <a:t>AWS </a:t>
            </a:r>
            <a:r>
              <a:rPr lang="en-GB" dirty="0" err="1" smtClean="0"/>
              <a:t>CloudFormation</a:t>
            </a:r>
            <a:r>
              <a:rPr lang="en-GB" dirty="0" smtClean="0"/>
              <a:t> and Azure Resource Manager Templates</a:t>
            </a:r>
          </a:p>
          <a:p>
            <a:pPr lvl="2"/>
            <a:r>
              <a:rPr lang="en-GB" dirty="0" smtClean="0"/>
              <a:t>Chef and Puppet</a:t>
            </a:r>
          </a:p>
          <a:p>
            <a:pPr lvl="2"/>
            <a:r>
              <a:rPr lang="en-GB" dirty="0" smtClean="0"/>
              <a:t>Citrix Lifecycle Management etc.</a:t>
            </a:r>
          </a:p>
          <a:p>
            <a:r>
              <a:rPr lang="en-GB" dirty="0" smtClean="0"/>
              <a:t>Not all services are a good candidate</a:t>
            </a:r>
          </a:p>
          <a:p>
            <a:pPr lvl="1"/>
            <a:r>
              <a:rPr lang="en-GB" dirty="0" smtClean="0"/>
              <a:t>Active Directory users/groups?</a:t>
            </a:r>
          </a:p>
          <a:p>
            <a:pPr lvl="1"/>
            <a:r>
              <a:rPr lang="en-GB" dirty="0" smtClean="0"/>
              <a:t>DNS client host records?</a:t>
            </a:r>
          </a:p>
          <a:p>
            <a:pPr lvl="1"/>
            <a:r>
              <a:rPr lang="en-GB" dirty="0" smtClean="0"/>
              <a:t>Patching?!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227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SCCM DCM versus DSC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3200" b="0" dirty="0" smtClean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Desired Configuration Mgmt</a:t>
            </a:r>
            <a:endParaRPr lang="en-GB" sz="3200" b="0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014884" y="2505075"/>
            <a:ext cx="4982691" cy="3684588"/>
          </a:xfrm>
        </p:spPr>
        <p:txBody>
          <a:bodyPr/>
          <a:lstStyle/>
          <a:p>
            <a:r>
              <a:rPr lang="en-GB" sz="2400" dirty="0" smtClean="0"/>
              <a:t>Stable environments</a:t>
            </a:r>
          </a:p>
          <a:p>
            <a:r>
              <a:rPr lang="en-GB" sz="2400" dirty="0" smtClean="0"/>
              <a:t>Slow and planned growth</a:t>
            </a:r>
          </a:p>
          <a:p>
            <a:r>
              <a:rPr lang="en-GB" sz="2400" dirty="0" smtClean="0"/>
              <a:t>Unique configurations</a:t>
            </a:r>
          </a:p>
          <a:p>
            <a:r>
              <a:rPr lang="en-GB" sz="2400" dirty="0" smtClean="0"/>
              <a:t>On premises</a:t>
            </a:r>
          </a:p>
          <a:p>
            <a:r>
              <a:rPr lang="en-GB" sz="2400" dirty="0" smtClean="0"/>
              <a:t>Large infrastructure</a:t>
            </a:r>
          </a:p>
          <a:p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3200" b="0" dirty="0" smtClean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Desired State Configuration</a:t>
            </a:r>
            <a:endParaRPr lang="en-GB" sz="3200" b="0" dirty="0">
              <a:solidFill>
                <a:schemeClr val="accent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430944" y="2505075"/>
            <a:ext cx="4924443" cy="3684588"/>
          </a:xfrm>
        </p:spPr>
        <p:txBody>
          <a:bodyPr>
            <a:normAutofit/>
          </a:bodyPr>
          <a:lstStyle/>
          <a:p>
            <a:r>
              <a:rPr lang="en-GB" sz="2400" dirty="0" smtClean="0"/>
              <a:t>Rapidly changing environments and continuous deployment</a:t>
            </a:r>
          </a:p>
          <a:p>
            <a:r>
              <a:rPr lang="en-GB" sz="2400" dirty="0" smtClean="0"/>
              <a:t>Scalability</a:t>
            </a:r>
          </a:p>
          <a:p>
            <a:r>
              <a:rPr lang="en-GB" sz="2400" dirty="0" smtClean="0"/>
              <a:t>No “identities”</a:t>
            </a:r>
          </a:p>
          <a:p>
            <a:r>
              <a:rPr lang="en-GB" sz="2400" dirty="0" smtClean="0"/>
              <a:t>Cloud and on premises</a:t>
            </a:r>
          </a:p>
          <a:p>
            <a:r>
              <a:rPr lang="en-GB" sz="2400" dirty="0" smtClean="0"/>
              <a:t>No infrastructure and no Active Directory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0486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DSC 2.0 Enhancements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Push and Pull Partial Configurations</a:t>
            </a:r>
          </a:p>
          <a:p>
            <a:pPr lvl="1"/>
            <a:r>
              <a:rPr lang="en-GB" dirty="0" smtClean="0"/>
              <a:t>Pull resources from SMB</a:t>
            </a:r>
          </a:p>
          <a:p>
            <a:pPr lvl="1"/>
            <a:r>
              <a:rPr lang="en-GB" dirty="0" smtClean="0"/>
              <a:t>Pull configurations from OData web server</a:t>
            </a:r>
          </a:p>
          <a:p>
            <a:r>
              <a:rPr lang="en-GB" dirty="0" smtClean="0"/>
              <a:t>Pull server configuration </a:t>
            </a:r>
            <a:r>
              <a:rPr lang="en-GB" dirty="0" err="1" smtClean="0"/>
              <a:t>guids</a:t>
            </a:r>
            <a:r>
              <a:rPr lang="en-GB" dirty="0" smtClean="0"/>
              <a:t> removed</a:t>
            </a:r>
          </a:p>
          <a:p>
            <a:r>
              <a:rPr lang="en-GB" b="1" dirty="0" err="1" smtClean="0"/>
              <a:t>PsDscRunAsCredential</a:t>
            </a:r>
            <a:endParaRPr lang="en-GB" b="1" dirty="0"/>
          </a:p>
          <a:p>
            <a:r>
              <a:rPr lang="en-GB" dirty="0"/>
              <a:t>Scheduled Tasks Removed</a:t>
            </a:r>
          </a:p>
          <a:p>
            <a:r>
              <a:rPr lang="en-GB" dirty="0"/>
              <a:t>Class-based resources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1364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rkspace-cloud-word-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723" y="1126795"/>
            <a:ext cx="5676908" cy="346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3177" y="4284323"/>
            <a:ext cx="9144000" cy="972246"/>
          </a:xfrm>
        </p:spPr>
        <p:txBody>
          <a:bodyPr/>
          <a:lstStyle/>
          <a:p>
            <a:r>
              <a:rPr lang="en-GB" dirty="0" smtClean="0"/>
              <a:t>Citrix Workspace Cloud</a:t>
            </a: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93177" y="5041841"/>
            <a:ext cx="9144000" cy="767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205FA9"/>
                </a:solidFill>
                <a:effectLst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GB" sz="4600" dirty="0" smtClean="0"/>
              <a:t>&amp; Citrix Lifecycle Management</a:t>
            </a:r>
            <a:endParaRPr lang="en-GB" sz="4600" dirty="0"/>
          </a:p>
        </p:txBody>
      </p:sp>
    </p:spTree>
    <p:extLst>
      <p:ext uri="{BB962C8B-B14F-4D97-AF65-F5344CB8AC3E}">
        <p14:creationId xmlns:p14="http://schemas.microsoft.com/office/powerpoint/2010/main" val="395638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Community contributions</a:t>
            </a:r>
          </a:p>
          <a:p>
            <a:r>
              <a:rPr lang="en-GB" dirty="0" smtClean="0"/>
              <a:t>XenDesktop 7.x testing </a:t>
            </a:r>
          </a:p>
          <a:p>
            <a:r>
              <a:rPr lang="en-GB" dirty="0" smtClean="0"/>
              <a:t>Resources</a:t>
            </a:r>
            <a:endParaRPr lang="en-GB" dirty="0"/>
          </a:p>
          <a:p>
            <a:pPr lvl="1"/>
            <a:r>
              <a:rPr lang="en-GB" dirty="0" smtClean="0"/>
              <a:t>Storefront/X1</a:t>
            </a:r>
            <a:endParaRPr lang="en-GB" dirty="0"/>
          </a:p>
          <a:p>
            <a:pPr lvl="1"/>
            <a:r>
              <a:rPr lang="en-US" dirty="0" smtClean="0"/>
              <a:t>Application</a:t>
            </a:r>
          </a:p>
          <a:p>
            <a:pPr lvl="1"/>
            <a:r>
              <a:rPr lang="en-US" dirty="0" smtClean="0"/>
              <a:t>Controller </a:t>
            </a:r>
            <a:r>
              <a:rPr lang="en-US" dirty="0"/>
              <a:t>HTTPS communication</a:t>
            </a:r>
            <a:endParaRPr lang="en-GB" dirty="0"/>
          </a:p>
          <a:p>
            <a:pPr lvl="1"/>
            <a:r>
              <a:rPr lang="en-GB" dirty="0" smtClean="0"/>
              <a:t>PVS/MCS machine </a:t>
            </a:r>
            <a:r>
              <a:rPr lang="en-GB" dirty="0" err="1" smtClean="0"/>
              <a:t>catalogs</a:t>
            </a:r>
            <a:endParaRPr lang="en-GB" dirty="0" smtClean="0"/>
          </a:p>
          <a:p>
            <a:pPr lvl="1"/>
            <a:r>
              <a:rPr lang="en-GB" dirty="0"/>
              <a:t>Citrix Receiver</a:t>
            </a:r>
          </a:p>
          <a:p>
            <a:r>
              <a:rPr lang="en-GB" dirty="0" smtClean="0"/>
              <a:t>Cloud platform integration</a:t>
            </a:r>
          </a:p>
          <a:p>
            <a:pPr lvl="1"/>
            <a:r>
              <a:rPr lang="en-GB" dirty="0" smtClean="0"/>
              <a:t>AWS </a:t>
            </a:r>
            <a:r>
              <a:rPr lang="en-GB" dirty="0" err="1" smtClean="0"/>
              <a:t>CloudFormation</a:t>
            </a:r>
            <a:r>
              <a:rPr lang="en-GB" dirty="0" smtClean="0"/>
              <a:t> Templates</a:t>
            </a:r>
          </a:p>
          <a:p>
            <a:pPr lvl="1"/>
            <a:r>
              <a:rPr lang="en-GB" dirty="0" smtClean="0"/>
              <a:t>Azure Resource Manager Templates</a:t>
            </a:r>
          </a:p>
          <a:p>
            <a:pPr lvl="1"/>
            <a:r>
              <a:rPr lang="en-GB" dirty="0" smtClean="0"/>
              <a:t>Citrix Lifecycle Management</a:t>
            </a:r>
            <a:endParaRPr lang="en-GB" dirty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42428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Iain Brighton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90688"/>
            <a:ext cx="10564137" cy="4491568"/>
          </a:xfrm>
        </p:spPr>
        <p:txBody>
          <a:bodyPr>
            <a:normAutofit/>
          </a:bodyPr>
          <a:lstStyle/>
          <a:p>
            <a:r>
              <a:rPr lang="en-GB" dirty="0" smtClean="0"/>
              <a:t>Principal Consultant @ Virtual </a:t>
            </a:r>
            <a:r>
              <a:rPr lang="en-GB" dirty="0"/>
              <a:t>Engine</a:t>
            </a:r>
          </a:p>
          <a:p>
            <a:pPr lvl="1"/>
            <a:r>
              <a:rPr lang="en-GB" dirty="0" smtClean="0"/>
              <a:t>Automation and end-user computing focused</a:t>
            </a:r>
          </a:p>
          <a:p>
            <a:pPr lvl="1"/>
            <a:r>
              <a:rPr lang="en-GB" dirty="0" smtClean="0"/>
              <a:t>RES </a:t>
            </a:r>
            <a:r>
              <a:rPr lang="en-GB" dirty="0"/>
              <a:t>Consulting </a:t>
            </a:r>
            <a:r>
              <a:rPr lang="en-GB" dirty="0" smtClean="0"/>
              <a:t>Partner</a:t>
            </a:r>
          </a:p>
          <a:p>
            <a:pPr lvl="1"/>
            <a:r>
              <a:rPr lang="en-GB" dirty="0" smtClean="0"/>
              <a:t>E2E sponsor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 smtClean="0"/>
              <a:t>RES Certified Trainer (RCT) and Valued Professional (RSVP)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 smtClean="0"/>
              <a:t>Amateur C# developer </a:t>
            </a:r>
            <a:r>
              <a:rPr lang="en-GB" dirty="0" smtClean="0"/>
              <a:t>and </a:t>
            </a:r>
            <a:r>
              <a:rPr lang="en-GB" dirty="0" smtClean="0"/>
              <a:t>PowerShell </a:t>
            </a:r>
            <a:r>
              <a:rPr lang="en-GB" dirty="0" smtClean="0"/>
              <a:t>“junkie”</a:t>
            </a:r>
          </a:p>
          <a:p>
            <a:pPr lvl="1"/>
            <a:r>
              <a:rPr lang="en-GB" dirty="0" smtClean="0"/>
              <a:t>Virtual Engine Toolkit (VET)</a:t>
            </a:r>
          </a:p>
          <a:p>
            <a:pPr lvl="1"/>
            <a:r>
              <a:rPr lang="en-GB" dirty="0" smtClean="0"/>
              <a:t>App-V Configuration Editor (ACE)</a:t>
            </a:r>
          </a:p>
          <a:p>
            <a:pPr lvl="1"/>
            <a:r>
              <a:rPr lang="en-GB" dirty="0" smtClean="0"/>
              <a:t>App-V </a:t>
            </a:r>
            <a:r>
              <a:rPr lang="en-GB" dirty="0" smtClean="0"/>
              <a:t>Package </a:t>
            </a:r>
            <a:r>
              <a:rPr lang="en-GB" dirty="0" smtClean="0"/>
              <a:t>Management </a:t>
            </a:r>
            <a:r>
              <a:rPr lang="en-GB" dirty="0" smtClean="0"/>
              <a:t>provider</a:t>
            </a:r>
          </a:p>
          <a:p>
            <a:pPr lvl="1"/>
            <a:r>
              <a:rPr lang="en-GB" dirty="0" err="1" smtClean="0"/>
              <a:t>PScribo</a:t>
            </a:r>
            <a:r>
              <a:rPr lang="en-GB" dirty="0" smtClean="0"/>
              <a:t> PowerShell documentation framework</a:t>
            </a:r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286" y="5563877"/>
            <a:ext cx="620410" cy="30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7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Additional Resources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Getting Started with DSC (Series)</a:t>
            </a:r>
          </a:p>
          <a:p>
            <a:pPr lvl="1"/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http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://channel9.msdn.com/Series/Getting-Started-with-PowerShell-Desired-State-Configuration-DSC</a:t>
            </a:r>
          </a:p>
          <a:p>
            <a:r>
              <a:rPr lang="en-GB" dirty="0" smtClean="0"/>
              <a:t>Advanced DSC and custom resources (Series)</a:t>
            </a:r>
          </a:p>
          <a:p>
            <a:pPr lvl="1"/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http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://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channel9.msdn.com/Series/Advanced-PowerShell-Desired-State-Configuration-DSC-and-Custom-Resources</a:t>
            </a:r>
          </a:p>
          <a:p>
            <a:r>
              <a:rPr lang="en-GB" dirty="0" smtClean="0"/>
              <a:t>Open source DSC resources</a:t>
            </a:r>
            <a:endParaRPr lang="en-GB" dirty="0"/>
          </a:p>
          <a:p>
            <a:pPr lvl="1"/>
            <a:r>
              <a:rPr lang="en-GB" dirty="0" smtClean="0"/>
              <a:t>Microsoft –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https://github.com/powershell</a:t>
            </a:r>
          </a:p>
          <a:p>
            <a:pPr lvl="1"/>
            <a:r>
              <a:rPr lang="en-GB" dirty="0"/>
              <a:t>Powershell.org </a:t>
            </a:r>
            <a:r>
              <a:rPr lang="en-GB" dirty="0" smtClean="0"/>
              <a:t>–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https://github.com/powershellorg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61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288340" y="4070705"/>
            <a:ext cx="2211796" cy="457200"/>
          </a:xfrm>
        </p:spPr>
        <p:txBody>
          <a:bodyPr/>
          <a:lstStyle/>
          <a:p>
            <a:pPr algn="l"/>
            <a:r>
              <a:rPr lang="en-GB" dirty="0" smtClean="0">
                <a:solidFill>
                  <a:schemeClr val="bg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@</a:t>
            </a:r>
            <a:r>
              <a:rPr lang="en-GB" dirty="0" err="1" smtClean="0">
                <a:solidFill>
                  <a:schemeClr val="bg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iainbrighton</a:t>
            </a:r>
            <a:endParaRPr lang="en-GB" dirty="0">
              <a:solidFill>
                <a:schemeClr val="bg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425" y="4540257"/>
            <a:ext cx="572152" cy="392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87" y="4070705"/>
            <a:ext cx="577952" cy="444848"/>
          </a:xfrm>
          <a:prstGeom prst="rect">
            <a:avLst/>
          </a:prstGeom>
        </p:spPr>
      </p:pic>
      <p:sp>
        <p:nvSpPr>
          <p:cNvPr id="8" name="Subtitle 4"/>
          <p:cNvSpPr txBox="1">
            <a:spLocks/>
          </p:cNvSpPr>
          <p:nvPr/>
        </p:nvSpPr>
        <p:spPr>
          <a:xfrm>
            <a:off x="4042577" y="4540257"/>
            <a:ext cx="4998417" cy="548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 smtClean="0">
                <a:solidFill>
                  <a:schemeClr val="bg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iain.brighton@virtualengine.co.uk</a:t>
            </a:r>
            <a:endParaRPr lang="en-GB" dirty="0">
              <a:solidFill>
                <a:schemeClr val="bg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73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Desired State Configuration?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7736" y="2189223"/>
            <a:ext cx="8430491" cy="298190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40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“DSC is a new management platform in Windows PowerShell that enables deploying and managing configuration data for software services and managing the environment in which these services run.”</a:t>
            </a:r>
            <a:endParaRPr lang="en-GB" sz="4000" i="1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2017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 Management Platform?!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lvl="1" indent="-360363">
              <a:spcBef>
                <a:spcPts val="1000"/>
              </a:spcBef>
            </a:pPr>
            <a:r>
              <a:rPr lang="en-GB" sz="2800" dirty="0"/>
              <a:t>Standards-based</a:t>
            </a:r>
            <a:endParaRPr lang="en-GB" dirty="0"/>
          </a:p>
          <a:p>
            <a:pPr marL="817563" lvl="2" indent="-360363">
              <a:spcBef>
                <a:spcPts val="1000"/>
              </a:spcBef>
            </a:pPr>
            <a:r>
              <a:rPr lang="en-GB" sz="2400" dirty="0"/>
              <a:t>DMTF Managed Object Framework (.MOF) document</a:t>
            </a:r>
          </a:p>
          <a:p>
            <a:pPr marL="817563" lvl="2" indent="-360363">
              <a:spcBef>
                <a:spcPts val="1000"/>
              </a:spcBef>
            </a:pPr>
            <a:r>
              <a:rPr lang="en-GB" sz="2400" dirty="0" smtClean="0"/>
              <a:t>Linux </a:t>
            </a:r>
            <a:r>
              <a:rPr lang="en-GB" sz="2400" dirty="0"/>
              <a:t>support via OMI</a:t>
            </a:r>
          </a:p>
          <a:p>
            <a:r>
              <a:rPr lang="en-GB" dirty="0" smtClean="0"/>
              <a:t>Declarative document</a:t>
            </a:r>
          </a:p>
          <a:p>
            <a:pPr lvl="1"/>
            <a:r>
              <a:rPr lang="en-GB" dirty="0" smtClean="0"/>
              <a:t>Defines the target state</a:t>
            </a:r>
          </a:p>
          <a:p>
            <a:pPr lvl="1"/>
            <a:r>
              <a:rPr lang="en-GB" dirty="0" smtClean="0"/>
              <a:t>Contains no implementation details</a:t>
            </a:r>
          </a:p>
          <a:p>
            <a:pPr lvl="1"/>
            <a:r>
              <a:rPr lang="en-GB" dirty="0" smtClean="0"/>
              <a:t>PowerShell </a:t>
            </a:r>
            <a:r>
              <a:rPr lang="en-GB" dirty="0" smtClean="0"/>
              <a:t>is </a:t>
            </a:r>
            <a:r>
              <a:rPr lang="en-GB" u="sng" dirty="0" smtClean="0"/>
              <a:t>not</a:t>
            </a:r>
            <a:r>
              <a:rPr lang="en-GB" dirty="0" smtClean="0"/>
              <a:t> required to author documents</a:t>
            </a:r>
          </a:p>
          <a:p>
            <a:r>
              <a:rPr lang="en-GB" dirty="0" smtClean="0"/>
              <a:t>Idempotent resources</a:t>
            </a:r>
          </a:p>
          <a:p>
            <a:pPr lvl="1"/>
            <a:r>
              <a:rPr lang="en-GB" dirty="0" smtClean="0"/>
              <a:t>Rinse and repeat</a:t>
            </a:r>
          </a:p>
          <a:p>
            <a:pPr lvl="1"/>
            <a:r>
              <a:rPr lang="en-GB" dirty="0"/>
              <a:t>Eventually </a:t>
            </a:r>
            <a:r>
              <a:rPr lang="en-GB" dirty="0" smtClean="0"/>
              <a:t>consistent</a:t>
            </a:r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470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Use DSC?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Windows-native</a:t>
            </a:r>
          </a:p>
          <a:p>
            <a:pPr lvl="1"/>
            <a:r>
              <a:rPr lang="en-GB" dirty="0"/>
              <a:t>Support in Windows Management Framework </a:t>
            </a:r>
            <a:r>
              <a:rPr lang="en-GB" dirty="0" smtClean="0"/>
              <a:t>4.0</a:t>
            </a:r>
          </a:p>
          <a:p>
            <a:r>
              <a:rPr lang="en-GB" dirty="0" smtClean="0"/>
              <a:t>Traditional </a:t>
            </a:r>
            <a:r>
              <a:rPr lang="en-GB" dirty="0"/>
              <a:t>deployment methodologies don’t work in the cloud</a:t>
            </a:r>
          </a:p>
          <a:p>
            <a:pPr lvl="1"/>
            <a:r>
              <a:rPr lang="en-GB" dirty="0" smtClean="0"/>
              <a:t>OSD, MDT, WDS and/or PVS</a:t>
            </a:r>
          </a:p>
          <a:p>
            <a:pPr lvl="1"/>
            <a:r>
              <a:rPr lang="en-GB" dirty="0"/>
              <a:t>Image </a:t>
            </a:r>
            <a:r>
              <a:rPr lang="en-GB" dirty="0" smtClean="0"/>
              <a:t>management (except MCS in AWS)</a:t>
            </a:r>
            <a:endParaRPr lang="en-GB" dirty="0"/>
          </a:p>
          <a:p>
            <a:r>
              <a:rPr lang="en-GB" dirty="0" smtClean="0"/>
              <a:t>It’s “just” a document</a:t>
            </a:r>
          </a:p>
          <a:p>
            <a:pPr lvl="1"/>
            <a:r>
              <a:rPr lang="en-GB" dirty="0" smtClean="0"/>
              <a:t>Great for version control/change management</a:t>
            </a:r>
          </a:p>
          <a:p>
            <a:pPr lvl="1"/>
            <a:r>
              <a:rPr lang="en-GB" dirty="0" smtClean="0"/>
              <a:t>Self-documenting</a:t>
            </a:r>
            <a:endParaRPr lang="en-GB" dirty="0"/>
          </a:p>
          <a:p>
            <a:r>
              <a:rPr lang="en-GB" dirty="0" smtClean="0"/>
              <a:t>Environmental separation</a:t>
            </a:r>
          </a:p>
          <a:p>
            <a:pPr lvl="1"/>
            <a:r>
              <a:rPr lang="en-GB" dirty="0" smtClean="0"/>
              <a:t>Continuous integration</a:t>
            </a:r>
          </a:p>
          <a:p>
            <a:pPr lvl="1"/>
            <a:r>
              <a:rPr lang="en-GB" dirty="0" smtClean="0"/>
              <a:t>Dev &gt; Test &gt; UAT &gt; Production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58960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7431611" y="1823927"/>
            <a:ext cx="2024009" cy="4572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121" y="2750623"/>
            <a:ext cx="844988" cy="972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200" y="2750391"/>
            <a:ext cx="835275" cy="95256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977" y="2750391"/>
            <a:ext cx="835275" cy="952560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>
            <a:off x="4340504" y="2990612"/>
            <a:ext cx="3206463" cy="4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Architecture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3969" y="2750623"/>
            <a:ext cx="980963" cy="865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40" y="3680335"/>
            <a:ext cx="990675" cy="77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9689" y="4522567"/>
            <a:ext cx="1029525" cy="767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9114" y="5355078"/>
            <a:ext cx="1010100" cy="75816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991831" y="1823927"/>
            <a:ext cx="2024009" cy="4572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4472" y="1823927"/>
            <a:ext cx="2024009" cy="4572000"/>
            <a:chOff x="2140318" y="1850078"/>
            <a:chExt cx="2024009" cy="4572000"/>
          </a:xfrm>
        </p:grpSpPr>
        <p:sp>
          <p:nvSpPr>
            <p:cNvPr id="15" name="Rectangle 14"/>
            <p:cNvSpPr/>
            <p:nvPr/>
          </p:nvSpPr>
          <p:spPr>
            <a:xfrm>
              <a:off x="2140318" y="1850078"/>
              <a:ext cx="2024009" cy="4572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33769" y="1990261"/>
              <a:ext cx="156258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Authoring</a:t>
              </a:r>
              <a:r>
                <a:rPr lang="en-GB" sz="20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/>
              </a:r>
              <a:br>
                <a:rPr lang="en-GB" sz="20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GB" sz="20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Phase</a:t>
              </a:r>
              <a:endParaRPr lang="en-GB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268842" y="1964110"/>
            <a:ext cx="15625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Staging</a:t>
            </a:r>
            <a:br>
              <a:rPr lang="en-GB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dirty="0" smtClean="0">
                <a:latin typeface="Segoe UI" panose="020B0502040204020203" pitchFamily="34" charset="0"/>
                <a:cs typeface="Segoe UI" panose="020B0502040204020203" pitchFamily="34" charset="0"/>
              </a:rPr>
              <a:t>Phase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46967" y="1964110"/>
            <a:ext cx="1793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br>
              <a:rPr lang="en-GB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dirty="0" smtClean="0">
                <a:latin typeface="Segoe UI" panose="020B0502040204020203" pitchFamily="34" charset="0"/>
                <a:cs typeface="Segoe UI" panose="020B0502040204020203" pitchFamily="34" charset="0"/>
              </a:rPr>
              <a:t>Phase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0343" y="2750391"/>
            <a:ext cx="835275" cy="9525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48977" y="3272095"/>
            <a:ext cx="407925" cy="408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0195" y="2781401"/>
            <a:ext cx="679875" cy="78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1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96296E-6 L 0.15691 -0.0020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7430357" y="1819144"/>
            <a:ext cx="2024009" cy="4572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867" y="2745840"/>
            <a:ext cx="844988" cy="9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715" y="2745840"/>
            <a:ext cx="980963" cy="865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886" y="3675552"/>
            <a:ext cx="990675" cy="77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435" y="4517784"/>
            <a:ext cx="1029525" cy="767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860" y="5350295"/>
            <a:ext cx="1010100" cy="75816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990577" y="1819144"/>
            <a:ext cx="2024009" cy="4572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218" y="1819144"/>
            <a:ext cx="2024009" cy="4572000"/>
            <a:chOff x="2140318" y="1850078"/>
            <a:chExt cx="2024009" cy="4572000"/>
          </a:xfrm>
        </p:grpSpPr>
        <p:sp>
          <p:nvSpPr>
            <p:cNvPr id="15" name="Rectangle 14"/>
            <p:cNvSpPr/>
            <p:nvPr/>
          </p:nvSpPr>
          <p:spPr>
            <a:xfrm>
              <a:off x="2140318" y="1850078"/>
              <a:ext cx="2024009" cy="4572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33769" y="1990261"/>
              <a:ext cx="156258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Authoring</a:t>
              </a:r>
              <a:r>
                <a:rPr lang="en-GB" sz="20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/>
              </a:r>
              <a:br>
                <a:rPr lang="en-GB" sz="20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GB" sz="20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Phase</a:t>
              </a:r>
              <a:endParaRPr lang="en-GB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267588" y="1959327"/>
            <a:ext cx="15625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Staging</a:t>
            </a:r>
            <a:br>
              <a:rPr lang="en-GB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dirty="0" smtClean="0">
                <a:latin typeface="Segoe UI" panose="020B0502040204020203" pitchFamily="34" charset="0"/>
                <a:cs typeface="Segoe UI" panose="020B0502040204020203" pitchFamily="34" charset="0"/>
              </a:rPr>
              <a:t>Phase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45713" y="1959327"/>
            <a:ext cx="1793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br>
              <a:rPr lang="en-GB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dirty="0" smtClean="0">
                <a:latin typeface="Segoe UI" panose="020B0502040204020203" pitchFamily="34" charset="0"/>
                <a:cs typeface="Segoe UI" panose="020B0502040204020203" pitchFamily="34" charset="0"/>
              </a:rPr>
              <a:t>Phase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723" y="3267312"/>
            <a:ext cx="407925" cy="408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8941" y="2776618"/>
            <a:ext cx="679875" cy="7873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867" y="3834942"/>
            <a:ext cx="844988" cy="972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723" y="4356414"/>
            <a:ext cx="407925" cy="40824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141" y="4924044"/>
            <a:ext cx="844988" cy="972000"/>
          </a:xfrm>
          <a:prstGeom prst="rect">
            <a:avLst/>
          </a:prstGeom>
        </p:spPr>
      </p:pic>
      <p:sp>
        <p:nvSpPr>
          <p:cNvPr id="37" name="Right Arrow 36"/>
          <p:cNvSpPr/>
          <p:nvPr/>
        </p:nvSpPr>
        <p:spPr>
          <a:xfrm rot="3057176">
            <a:off x="6174654" y="3899766"/>
            <a:ext cx="2350437" cy="4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5997" y="5445516"/>
            <a:ext cx="407925" cy="4082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8940" y="3927282"/>
            <a:ext cx="679875" cy="78732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3845" y="5016384"/>
            <a:ext cx="679875" cy="787320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6464611" y="5164033"/>
            <a:ext cx="1438762" cy="492021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ight Arrow 40"/>
          <p:cNvSpPr/>
          <p:nvPr/>
        </p:nvSpPr>
        <p:spPr>
          <a:xfrm rot="18661123">
            <a:off x="6157841" y="4267356"/>
            <a:ext cx="2402301" cy="492021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ight Arrow 41"/>
          <p:cNvSpPr/>
          <p:nvPr/>
        </p:nvSpPr>
        <p:spPr>
          <a:xfrm>
            <a:off x="6464610" y="4070531"/>
            <a:ext cx="1546233" cy="49202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8258284" y="391046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v5</a:t>
            </a:r>
            <a:endParaRPr lang="en-GB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ight Arrow 35"/>
          <p:cNvSpPr/>
          <p:nvPr/>
        </p:nvSpPr>
        <p:spPr>
          <a:xfrm rot="1788244">
            <a:off x="6461173" y="3429541"/>
            <a:ext cx="1611815" cy="4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/>
          <p:cNvSpPr txBox="1"/>
          <p:nvPr/>
        </p:nvSpPr>
        <p:spPr>
          <a:xfrm>
            <a:off x="8266931" y="501014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v5</a:t>
            </a:r>
            <a:endParaRPr lang="en-GB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Right Arrow 43"/>
          <p:cNvSpPr/>
          <p:nvPr/>
        </p:nvSpPr>
        <p:spPr>
          <a:xfrm rot="1904554">
            <a:off x="6405483" y="4550477"/>
            <a:ext cx="1689107" cy="49202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Architecture</a:t>
            </a:r>
            <a:endParaRPr lang="en-GB" dirty="0"/>
          </a:p>
        </p:txBody>
      </p:sp>
      <p:sp>
        <p:nvSpPr>
          <p:cNvPr id="34" name="Right Arrow 33"/>
          <p:cNvSpPr/>
          <p:nvPr/>
        </p:nvSpPr>
        <p:spPr>
          <a:xfrm>
            <a:off x="6490312" y="2985829"/>
            <a:ext cx="1438762" cy="4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/>
          <p:cNvSpPr txBox="1"/>
          <p:nvPr/>
        </p:nvSpPr>
        <p:spPr>
          <a:xfrm>
            <a:off x="8263108" y="282759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v5</a:t>
            </a:r>
            <a:endParaRPr lang="en-GB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7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  <p:bldP spid="41" grpId="0" animBg="1"/>
      <p:bldP spid="42" grpId="0" animBg="1"/>
      <p:bldP spid="18" grpId="0"/>
      <p:bldP spid="36" grpId="0" animBg="1"/>
      <p:bldP spid="36" grpId="2" animBg="1"/>
      <p:bldP spid="43" grpId="0"/>
      <p:bldP spid="44" grpId="0" animBg="1"/>
      <p:bldP spid="34" grpId="0" animBg="1"/>
      <p:bldP spid="34" grpId="2" animBg="1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1690688"/>
            <a:ext cx="4715435" cy="4662815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r>
              <a:rPr lang="en-GB" sz="1100" dirty="0"/>
              <a:t> </a:t>
            </a:r>
            <a:r>
              <a:rPr lang="en-GB" sz="1100" dirty="0">
                <a:solidFill>
                  <a:srgbClr val="006400"/>
                </a:solidFill>
                <a:latin typeface="Lucida Console" panose="020B0609040504020204" pitchFamily="49" charset="0"/>
              </a:rPr>
              <a:t>#requires -version 4</a:t>
            </a:r>
            <a:endParaRPr lang="en-GB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GB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100" dirty="0">
                <a:solidFill>
                  <a:srgbClr val="00008B"/>
                </a:solidFill>
                <a:latin typeface="Lucida Console" panose="020B0609040504020204" pitchFamily="49" charset="0"/>
              </a:rPr>
              <a:t>configuration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100" dirty="0">
                <a:solidFill>
                  <a:srgbClr val="8A2BE2"/>
                </a:solidFill>
                <a:latin typeface="Lucida Console" panose="020B0609040504020204" pitchFamily="49" charset="0"/>
              </a:rPr>
              <a:t>DemoConfiguration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100" dirty="0" smtClean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  <a:endParaRPr lang="en-GB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sz="1100" dirty="0">
                <a:solidFill>
                  <a:srgbClr val="00008B"/>
                </a:solidFill>
                <a:latin typeface="Lucida Console" panose="020B0609040504020204" pitchFamily="49" charset="0"/>
              </a:rPr>
              <a:t>param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GB" sz="1100" dirty="0">
                <a:solidFill>
                  <a:srgbClr val="008080"/>
                </a:solidFill>
                <a:latin typeface="Lucida Console" panose="020B0609040504020204" pitchFamily="49" charset="0"/>
              </a:rPr>
              <a:t>System.String</a:t>
            </a:r>
            <a:r>
              <a:rPr lang="en-GB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[]]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100" dirty="0">
                <a:solidFill>
                  <a:srgbClr val="FF4500"/>
                </a:solidFill>
                <a:latin typeface="Lucida Console" panose="020B0609040504020204" pitchFamily="49" charset="0"/>
              </a:rPr>
              <a:t>$ComputerName</a:t>
            </a:r>
            <a:endParaRPr lang="en-GB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)</a:t>
            </a:r>
          </a:p>
          <a:p>
            <a:endParaRPr lang="en-GB" sz="1100" dirty="0" smtClean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100" dirty="0" smtClean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node </a:t>
            </a:r>
            <a:r>
              <a:rPr lang="en-GB" sz="1100" dirty="0">
                <a:solidFill>
                  <a:srgbClr val="FF4500"/>
                </a:solidFill>
                <a:latin typeface="Lucida Console" panose="020B0609040504020204" pitchFamily="49" charset="0"/>
              </a:rPr>
              <a:t>$ComputerName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r>
              <a:rPr lang="en-GB" sz="1100" dirty="0" smtClean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File </a:t>
            </a:r>
            <a:r>
              <a:rPr lang="en-GB" sz="1100" dirty="0">
                <a:solidFill>
                  <a:srgbClr val="8A2BE2"/>
                </a:solidFill>
                <a:latin typeface="Lucida Console" panose="020B0609040504020204" pitchFamily="49" charset="0"/>
              </a:rPr>
              <a:t>Reports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DestinationPath </a:t>
            </a:r>
            <a:r>
              <a:rPr lang="en-GB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'C:\Reports'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Ensure </a:t>
            </a:r>
            <a:r>
              <a:rPr lang="en-GB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'Present'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Type </a:t>
            </a:r>
            <a:r>
              <a:rPr lang="en-GB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'Directory'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}</a:t>
            </a:r>
          </a:p>
          <a:p>
            <a:r>
              <a:rPr lang="en-GB" sz="1100" dirty="0" smtClean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Service </a:t>
            </a:r>
            <a:r>
              <a:rPr lang="en-GB" sz="1100" dirty="0">
                <a:solidFill>
                  <a:srgbClr val="8A2BE2"/>
                </a:solidFill>
                <a:latin typeface="Lucida Console" panose="020B0609040504020204" pitchFamily="49" charset="0"/>
              </a:rPr>
              <a:t>WindowsUpdate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Name </a:t>
            </a:r>
            <a:r>
              <a:rPr lang="en-GB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'wuauserv'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StartupType </a:t>
            </a:r>
            <a:r>
              <a:rPr lang="en-GB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'Automatic'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State </a:t>
            </a:r>
            <a:r>
              <a:rPr lang="en-GB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'Running'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}</a:t>
            </a:r>
          </a:p>
          <a:p>
            <a:r>
              <a:rPr lang="en-GB" sz="1100" dirty="0" smtClean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WindowsFeature </a:t>
            </a:r>
            <a:r>
              <a:rPr lang="en-GB" sz="1100" dirty="0">
                <a:solidFill>
                  <a:srgbClr val="8A2BE2"/>
                </a:solidFill>
                <a:latin typeface="Lucida Console" panose="020B0609040504020204" pitchFamily="49" charset="0"/>
              </a:rPr>
              <a:t>RemoteDesktopServices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Name </a:t>
            </a:r>
            <a:r>
              <a:rPr lang="en-GB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'RDS-RD-Server'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Ensure </a:t>
            </a:r>
            <a:r>
              <a:rPr lang="en-GB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'Present'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DependsOn </a:t>
            </a:r>
            <a:r>
              <a:rPr lang="en-GB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'[Service]WindowsUpdate'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sz="1100" dirty="0" smtClean="0">
                <a:solidFill>
                  <a:prstClr val="black"/>
                </a:solidFill>
                <a:latin typeface="Lucida Console" panose="020B0609040504020204" pitchFamily="49" charset="0"/>
              </a:rPr>
              <a:t>}   </a:t>
            </a:r>
          </a:p>
          <a:p>
            <a:r>
              <a:rPr lang="en-GB" sz="1100" dirty="0" smtClean="0">
                <a:solidFill>
                  <a:prstClr val="black"/>
                </a:solidFill>
                <a:latin typeface="Lucida Console" panose="020B0609040504020204" pitchFamily="49" charset="0"/>
              </a:rPr>
              <a:t>    } </a:t>
            </a:r>
            <a:r>
              <a:rPr lang="en-GB" sz="1100" dirty="0" smtClean="0">
                <a:solidFill>
                  <a:srgbClr val="006400"/>
                </a:solidFill>
                <a:latin typeface="Lucida Console" panose="020B0609040504020204" pitchFamily="49" charset="0"/>
              </a:rPr>
              <a:t>#end node</a:t>
            </a:r>
          </a:p>
          <a:p>
            <a:endParaRPr lang="en-GB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  <a:r>
              <a:rPr lang="en-GB" sz="1100" dirty="0">
                <a:solidFill>
                  <a:srgbClr val="006400"/>
                </a:solidFill>
                <a:latin typeface="Lucida Console" panose="020B0609040504020204" pitchFamily="49" charset="0"/>
              </a:rPr>
              <a:t>#end configuration</a:t>
            </a:r>
            <a:endParaRPr lang="en-GB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01552" y="1690688"/>
            <a:ext cx="5652247" cy="46628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Lucida Console" panose="020B0609040504020204" pitchFamily="49" charset="0"/>
              </a:rPr>
              <a:t>...</a:t>
            </a:r>
          </a:p>
          <a:p>
            <a:r>
              <a:rPr lang="en-GB" sz="1100" dirty="0" smtClean="0">
                <a:latin typeface="Lucida Console" panose="020B0609040504020204" pitchFamily="49" charset="0"/>
              </a:rPr>
              <a:t/>
            </a:r>
            <a:br>
              <a:rPr lang="en-GB" sz="1100" dirty="0" smtClean="0">
                <a:latin typeface="Lucida Console" panose="020B0609040504020204" pitchFamily="49" charset="0"/>
              </a:rPr>
            </a:br>
            <a:r>
              <a:rPr lang="en-GB" sz="1100" dirty="0" smtClean="0">
                <a:latin typeface="Lucida Console" panose="020B0609040504020204" pitchFamily="49" charset="0"/>
              </a:rPr>
              <a:t>instance </a:t>
            </a:r>
            <a:r>
              <a:rPr lang="en-GB" sz="1100" dirty="0">
                <a:latin typeface="Lucida Console" panose="020B0609040504020204" pitchFamily="49" charset="0"/>
              </a:rPr>
              <a:t>of </a:t>
            </a:r>
            <a:r>
              <a:rPr lang="en-GB" sz="1100" dirty="0" err="1">
                <a:latin typeface="Lucida Console" panose="020B0609040504020204" pitchFamily="49" charset="0"/>
              </a:rPr>
              <a:t>MSFT_ServiceResource</a:t>
            </a:r>
            <a:r>
              <a:rPr lang="en-GB" sz="1100" dirty="0">
                <a:latin typeface="Lucida Console" panose="020B0609040504020204" pitchFamily="49" charset="0"/>
              </a:rPr>
              <a:t> as $MSFT_ServiceResource1ref</a:t>
            </a:r>
          </a:p>
          <a:p>
            <a:r>
              <a:rPr lang="en-GB" sz="1100" dirty="0">
                <a:latin typeface="Lucida Console" panose="020B0609040504020204" pitchFamily="49" charset="0"/>
              </a:rPr>
              <a:t>{</a:t>
            </a:r>
          </a:p>
          <a:p>
            <a:r>
              <a:rPr lang="en-GB" sz="1100" dirty="0" err="1">
                <a:latin typeface="Lucida Console" panose="020B0609040504020204" pitchFamily="49" charset="0"/>
              </a:rPr>
              <a:t>ResourceID</a:t>
            </a:r>
            <a:r>
              <a:rPr lang="en-GB" sz="1100" dirty="0">
                <a:latin typeface="Lucida Console" panose="020B0609040504020204" pitchFamily="49" charset="0"/>
              </a:rPr>
              <a:t> = "[Service]WindowsUpdate";</a:t>
            </a:r>
          </a:p>
          <a:p>
            <a:r>
              <a:rPr lang="en-GB" sz="1100" dirty="0">
                <a:latin typeface="Lucida Console" panose="020B0609040504020204" pitchFamily="49" charset="0"/>
              </a:rPr>
              <a:t> State = "Running";</a:t>
            </a:r>
          </a:p>
          <a:p>
            <a:r>
              <a:rPr lang="en-GB" sz="1100" dirty="0">
                <a:latin typeface="Lucida Console" panose="020B0609040504020204" pitchFamily="49" charset="0"/>
              </a:rPr>
              <a:t> </a:t>
            </a:r>
            <a:r>
              <a:rPr lang="en-GB" sz="1100" dirty="0" err="1">
                <a:latin typeface="Lucida Console" panose="020B0609040504020204" pitchFamily="49" charset="0"/>
              </a:rPr>
              <a:t>SourceInfo</a:t>
            </a:r>
            <a:r>
              <a:rPr lang="en-GB" sz="1100" dirty="0">
                <a:latin typeface="Lucida Console" panose="020B0609040504020204" pitchFamily="49" charset="0"/>
              </a:rPr>
              <a:t> = </a:t>
            </a:r>
            <a:r>
              <a:rPr lang="en-GB" sz="1100" dirty="0" smtClean="0">
                <a:latin typeface="Lucida Console" panose="020B0609040504020204" pitchFamily="49" charset="0"/>
              </a:rPr>
              <a:t>“C</a:t>
            </a:r>
            <a:r>
              <a:rPr lang="en-GB" sz="1100" dirty="0">
                <a:latin typeface="Lucida Console" panose="020B0609040504020204" pitchFamily="49" charset="0"/>
              </a:rPr>
              <a:t>:\\TestLab\\Resources\\</a:t>
            </a:r>
            <a:r>
              <a:rPr lang="en-GB" sz="1100" dirty="0" err="1">
                <a:latin typeface="Lucida Console" panose="020B0609040504020204" pitchFamily="49" charset="0"/>
              </a:rPr>
              <a:t>DSCConfigurations</a:t>
            </a:r>
            <a:r>
              <a:rPr lang="en-GB" sz="1100" dirty="0" smtClean="0">
                <a:latin typeface="Lucida Console" panose="020B0609040504020204" pitchFamily="49" charset="0"/>
              </a:rPr>
              <a:t>\\..</a:t>
            </a:r>
            <a:endParaRPr lang="en-GB" sz="1100" dirty="0">
              <a:latin typeface="Lucida Console" panose="020B0609040504020204" pitchFamily="49" charset="0"/>
            </a:endParaRPr>
          </a:p>
          <a:p>
            <a:r>
              <a:rPr lang="en-GB" sz="1100" dirty="0">
                <a:latin typeface="Lucida Console" panose="020B0609040504020204" pitchFamily="49" charset="0"/>
              </a:rPr>
              <a:t> Name = "wuauserv";</a:t>
            </a:r>
          </a:p>
          <a:p>
            <a:r>
              <a:rPr lang="en-GB" sz="1100" dirty="0">
                <a:latin typeface="Lucida Console" panose="020B0609040504020204" pitchFamily="49" charset="0"/>
              </a:rPr>
              <a:t> StartupType = "Automatic";</a:t>
            </a:r>
          </a:p>
          <a:p>
            <a:r>
              <a:rPr lang="en-GB" sz="1100" dirty="0">
                <a:latin typeface="Lucida Console" panose="020B0609040504020204" pitchFamily="49" charset="0"/>
              </a:rPr>
              <a:t> </a:t>
            </a:r>
            <a:r>
              <a:rPr lang="en-GB" sz="1100" dirty="0" err="1">
                <a:latin typeface="Lucida Console" panose="020B0609040504020204" pitchFamily="49" charset="0"/>
              </a:rPr>
              <a:t>ModuleName</a:t>
            </a:r>
            <a:r>
              <a:rPr lang="en-GB" sz="1100" dirty="0">
                <a:latin typeface="Lucida Console" panose="020B0609040504020204" pitchFamily="49" charset="0"/>
              </a:rPr>
              <a:t> = "</a:t>
            </a:r>
            <a:r>
              <a:rPr lang="en-GB" sz="1100" dirty="0" err="1">
                <a:latin typeface="Lucida Console" panose="020B0609040504020204" pitchFamily="49" charset="0"/>
              </a:rPr>
              <a:t>PSDesiredStateConfiguration</a:t>
            </a:r>
            <a:r>
              <a:rPr lang="en-GB" sz="1100" dirty="0">
                <a:latin typeface="Lucida Console" panose="020B0609040504020204" pitchFamily="49" charset="0"/>
              </a:rPr>
              <a:t>";</a:t>
            </a:r>
          </a:p>
          <a:p>
            <a:r>
              <a:rPr lang="en-GB" sz="1100" dirty="0">
                <a:latin typeface="Lucida Console" panose="020B0609040504020204" pitchFamily="49" charset="0"/>
              </a:rPr>
              <a:t> </a:t>
            </a:r>
            <a:r>
              <a:rPr lang="en-GB" sz="1100" dirty="0" err="1">
                <a:latin typeface="Lucida Console" panose="020B0609040504020204" pitchFamily="49" charset="0"/>
              </a:rPr>
              <a:t>ModuleVersion</a:t>
            </a:r>
            <a:r>
              <a:rPr lang="en-GB" sz="1100" dirty="0">
                <a:latin typeface="Lucida Console" panose="020B0609040504020204" pitchFamily="49" charset="0"/>
              </a:rPr>
              <a:t> = "1.0";</a:t>
            </a:r>
          </a:p>
          <a:p>
            <a:r>
              <a:rPr lang="en-GB" sz="1100" dirty="0" smtClean="0">
                <a:latin typeface="Lucida Console" panose="020B0609040504020204" pitchFamily="49" charset="0"/>
              </a:rPr>
              <a:t>};</a:t>
            </a:r>
            <a:endParaRPr lang="en-GB" sz="1100" dirty="0">
              <a:latin typeface="Lucida Console" panose="020B0609040504020204" pitchFamily="49" charset="0"/>
            </a:endParaRPr>
          </a:p>
          <a:p>
            <a:endParaRPr lang="en-GB" sz="1100" dirty="0">
              <a:latin typeface="Lucida Console" panose="020B0609040504020204" pitchFamily="49" charset="0"/>
            </a:endParaRPr>
          </a:p>
          <a:p>
            <a:r>
              <a:rPr lang="en-GB" sz="1100" dirty="0">
                <a:latin typeface="Lucida Console" panose="020B0609040504020204" pitchFamily="49" charset="0"/>
              </a:rPr>
              <a:t>instance of </a:t>
            </a:r>
            <a:r>
              <a:rPr lang="en-GB" sz="1100" dirty="0" err="1">
                <a:latin typeface="Lucida Console" panose="020B0609040504020204" pitchFamily="49" charset="0"/>
              </a:rPr>
              <a:t>MSFT_RoleResource</a:t>
            </a:r>
            <a:r>
              <a:rPr lang="en-GB" sz="1100" dirty="0">
                <a:latin typeface="Lucida Console" panose="020B0609040504020204" pitchFamily="49" charset="0"/>
              </a:rPr>
              <a:t> as $MSFT_RoleResource1ref</a:t>
            </a:r>
          </a:p>
          <a:p>
            <a:r>
              <a:rPr lang="en-GB" sz="1100" dirty="0">
                <a:latin typeface="Lucida Console" panose="020B0609040504020204" pitchFamily="49" charset="0"/>
              </a:rPr>
              <a:t>{</a:t>
            </a:r>
          </a:p>
          <a:p>
            <a:r>
              <a:rPr lang="en-GB" sz="1100" dirty="0" err="1">
                <a:latin typeface="Lucida Console" panose="020B0609040504020204" pitchFamily="49" charset="0"/>
              </a:rPr>
              <a:t>ResourceID</a:t>
            </a:r>
            <a:r>
              <a:rPr lang="en-GB" sz="1100" dirty="0">
                <a:latin typeface="Lucida Console" panose="020B0609040504020204" pitchFamily="49" charset="0"/>
              </a:rPr>
              <a:t> = "[WindowsFeature]RemoteDesktopServices";</a:t>
            </a:r>
          </a:p>
          <a:p>
            <a:r>
              <a:rPr lang="en-GB" sz="1100" dirty="0">
                <a:latin typeface="Lucida Console" panose="020B0609040504020204" pitchFamily="49" charset="0"/>
              </a:rPr>
              <a:t> Ensure = "Present";</a:t>
            </a:r>
          </a:p>
          <a:p>
            <a:r>
              <a:rPr lang="en-GB" sz="1100" dirty="0">
                <a:latin typeface="Lucida Console" panose="020B0609040504020204" pitchFamily="49" charset="0"/>
              </a:rPr>
              <a:t> </a:t>
            </a:r>
            <a:r>
              <a:rPr lang="en-GB" sz="1100" dirty="0" err="1">
                <a:latin typeface="Lucida Console" panose="020B0609040504020204" pitchFamily="49" charset="0"/>
              </a:rPr>
              <a:t>SourceInfo</a:t>
            </a:r>
            <a:r>
              <a:rPr lang="en-GB" sz="1100" dirty="0">
                <a:latin typeface="Lucida Console" panose="020B0609040504020204" pitchFamily="49" charset="0"/>
              </a:rPr>
              <a:t> = "C:\\TestLab\\Resources</a:t>
            </a:r>
            <a:r>
              <a:rPr lang="en-GB" sz="1100" dirty="0" smtClean="0">
                <a:latin typeface="Lucida Console" panose="020B0609040504020204" pitchFamily="49" charset="0"/>
              </a:rPr>
              <a:t>\\DSCConfigurations\\..</a:t>
            </a:r>
            <a:endParaRPr lang="en-GB" sz="1100" dirty="0">
              <a:latin typeface="Lucida Console" panose="020B0609040504020204" pitchFamily="49" charset="0"/>
            </a:endParaRPr>
          </a:p>
          <a:p>
            <a:r>
              <a:rPr lang="en-GB" sz="1100" dirty="0">
                <a:latin typeface="Lucida Console" panose="020B0609040504020204" pitchFamily="49" charset="0"/>
              </a:rPr>
              <a:t> Name = "RDS-RD-Server";</a:t>
            </a:r>
          </a:p>
          <a:p>
            <a:r>
              <a:rPr lang="en-GB" sz="1100" dirty="0">
                <a:latin typeface="Lucida Console" panose="020B0609040504020204" pitchFamily="49" charset="0"/>
              </a:rPr>
              <a:t> </a:t>
            </a:r>
            <a:r>
              <a:rPr lang="en-GB" sz="1100" dirty="0" err="1">
                <a:latin typeface="Lucida Console" panose="020B0609040504020204" pitchFamily="49" charset="0"/>
              </a:rPr>
              <a:t>ModuleName</a:t>
            </a:r>
            <a:r>
              <a:rPr lang="en-GB" sz="1100" dirty="0">
                <a:latin typeface="Lucida Console" panose="020B0609040504020204" pitchFamily="49" charset="0"/>
              </a:rPr>
              <a:t> = "</a:t>
            </a:r>
            <a:r>
              <a:rPr lang="en-GB" sz="1100" dirty="0" err="1">
                <a:latin typeface="Lucida Console" panose="020B0609040504020204" pitchFamily="49" charset="0"/>
              </a:rPr>
              <a:t>PSDesiredStateConfiguration</a:t>
            </a:r>
            <a:r>
              <a:rPr lang="en-GB" sz="1100" dirty="0">
                <a:latin typeface="Lucida Console" panose="020B0609040504020204" pitchFamily="49" charset="0"/>
              </a:rPr>
              <a:t>";</a:t>
            </a:r>
          </a:p>
          <a:p>
            <a:r>
              <a:rPr lang="en-GB" sz="1100" dirty="0">
                <a:latin typeface="Lucida Console" panose="020B0609040504020204" pitchFamily="49" charset="0"/>
              </a:rPr>
              <a:t> </a:t>
            </a:r>
            <a:r>
              <a:rPr lang="en-GB" sz="1100" dirty="0" err="1">
                <a:latin typeface="Lucida Console" panose="020B0609040504020204" pitchFamily="49" charset="0"/>
              </a:rPr>
              <a:t>ModuleVersion</a:t>
            </a:r>
            <a:r>
              <a:rPr lang="en-GB" sz="1100" dirty="0">
                <a:latin typeface="Lucida Console" panose="020B0609040504020204" pitchFamily="49" charset="0"/>
              </a:rPr>
              <a:t> = "1.0";</a:t>
            </a:r>
          </a:p>
          <a:p>
            <a:r>
              <a:rPr lang="en-GB" sz="1100" dirty="0" smtClean="0">
                <a:latin typeface="Lucida Console" panose="020B0609040504020204" pitchFamily="49" charset="0"/>
              </a:rPr>
              <a:t>DependsOn </a:t>
            </a:r>
            <a:r>
              <a:rPr lang="en-GB" sz="1100" dirty="0">
                <a:latin typeface="Lucida Console" panose="020B0609040504020204" pitchFamily="49" charset="0"/>
              </a:rPr>
              <a:t>= {</a:t>
            </a:r>
          </a:p>
          <a:p>
            <a:r>
              <a:rPr lang="en-GB" sz="1100" dirty="0" smtClean="0">
                <a:latin typeface="Lucida Console" panose="020B0609040504020204" pitchFamily="49" charset="0"/>
              </a:rPr>
              <a:t>    </a:t>
            </a:r>
            <a:r>
              <a:rPr lang="en-GB" sz="1100" dirty="0">
                <a:latin typeface="Lucida Console" panose="020B0609040504020204" pitchFamily="49" charset="0"/>
              </a:rPr>
              <a:t>"[Service]WindowsUpdate"};</a:t>
            </a:r>
          </a:p>
          <a:p>
            <a:r>
              <a:rPr lang="en-GB" sz="1100" dirty="0" smtClean="0">
                <a:latin typeface="Lucida Console" panose="020B0609040504020204" pitchFamily="49" charset="0"/>
              </a:rPr>
              <a:t>};</a:t>
            </a:r>
          </a:p>
          <a:p>
            <a:endParaRPr lang="en-GB" sz="1100" dirty="0">
              <a:latin typeface="Lucida Console" panose="020B0609040504020204" pitchFamily="49" charset="0"/>
            </a:endParaRPr>
          </a:p>
          <a:p>
            <a:r>
              <a:rPr lang="en-GB" sz="1100" dirty="0" smtClean="0">
                <a:latin typeface="Lucida Console" panose="020B0609040504020204" pitchFamily="49" charset="0"/>
              </a:rPr>
              <a:t>...</a:t>
            </a:r>
            <a:endParaRPr lang="en-GB" sz="1100" dirty="0">
              <a:latin typeface="Lucida Console" panose="020B0609040504020204" pitchFamily="49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PowerShell </a:t>
            </a:r>
            <a:r>
              <a:rPr lang="en-GB" dirty="0" smtClean="0"/>
              <a:t>Authoring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942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E1E9C695564342A242E2CB96DE9324" ma:contentTypeVersion="0" ma:contentTypeDescription="Create a new document." ma:contentTypeScope="" ma:versionID="be85acd1c7b06ebe0daabb3b7f1d437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3b557f7c35b82c73530dce8cf63d19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B203EF9-231C-44E1-BF3D-51C0F6282689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F1E23BE-9359-49D9-BF56-B9B1516BA4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B1E60A-7AE7-4CD1-8F70-8EA23A1D7D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9545</TotalTime>
  <Words>1024</Words>
  <Application>Microsoft Office PowerPoint</Application>
  <PresentationFormat>Widescreen</PresentationFormat>
  <Paragraphs>291</Paragraphs>
  <Slides>31</Slides>
  <Notes>13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Lucida Console</vt:lpstr>
      <vt:lpstr>Segoe UI</vt:lpstr>
      <vt:lpstr>Segoe UI Light</vt:lpstr>
      <vt:lpstr>Segoe UI Semibold</vt:lpstr>
      <vt:lpstr>Segoe UI Semilight</vt:lpstr>
      <vt:lpstr>Wingdings</vt:lpstr>
      <vt:lpstr>Office Theme</vt:lpstr>
      <vt:lpstr>XenApp with PowerShell Desired State Configuration   #DuCUG September 2015</vt:lpstr>
      <vt:lpstr>Agenda</vt:lpstr>
      <vt:lpstr>Iain Brighton</vt:lpstr>
      <vt:lpstr>What is Desired State Configuration?</vt:lpstr>
      <vt:lpstr>New Management Platform?!</vt:lpstr>
      <vt:lpstr>Why Use DSC?</vt:lpstr>
      <vt:lpstr>Architecture</vt:lpstr>
      <vt:lpstr>Architecture</vt:lpstr>
      <vt:lpstr>PowerShell Authoring</vt:lpstr>
      <vt:lpstr>Our Requirements</vt:lpstr>
      <vt:lpstr>Microsoft RDS DSC Resources</vt:lpstr>
      <vt:lpstr>Citrix XenDesktop DSC Resources</vt:lpstr>
      <vt:lpstr>…to the Bat cave!</vt:lpstr>
      <vt:lpstr>@$!#!?%</vt:lpstr>
      <vt:lpstr>Think big</vt:lpstr>
      <vt:lpstr>Citrix and Powershell</vt:lpstr>
      <vt:lpstr>XenDesktop Resources</vt:lpstr>
      <vt:lpstr>Partial Deployment</vt:lpstr>
      <vt:lpstr>Pre-Installation Tasks</vt:lpstr>
      <vt:lpstr>Pre-Installation Tasks Cont.</vt:lpstr>
      <vt:lpstr>Complete Deployment</vt:lpstr>
      <vt:lpstr>Prerequisites</vt:lpstr>
      <vt:lpstr>Prerequisites Cont.</vt:lpstr>
      <vt:lpstr> Pray to the demo Gods</vt:lpstr>
      <vt:lpstr>Why/When Not to Use DSC?</vt:lpstr>
      <vt:lpstr>SCCM DCM versus DSC</vt:lpstr>
      <vt:lpstr>DSC 2.0 Enhancements</vt:lpstr>
      <vt:lpstr>Citrix Workspace Cloud</vt:lpstr>
      <vt:lpstr>What’s Next?</vt:lpstr>
      <vt:lpstr>Additional Resources</vt:lpstr>
      <vt:lpstr>Questions?</vt:lpstr>
    </vt:vector>
  </TitlesOfParts>
  <Company>Virtual Engine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E2E Berlin 2015</dc:title>
  <dc:subject>E2E Berlin 2015</dc:subject>
  <dc:creator>Iain Brighton</dc:creator>
  <cp:lastModifiedBy>Iain Brighton</cp:lastModifiedBy>
  <cp:revision>179</cp:revision>
  <dcterms:created xsi:type="dcterms:W3CDTF">2013-10-21T09:59:07Z</dcterms:created>
  <dcterms:modified xsi:type="dcterms:W3CDTF">2015-09-23T10:33:30Z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0x01010092E1E9C695564342A242E2CB96DE9324</vt:lpwstr>
  </property>
</Properties>
</file>